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399288" cy="432006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jc5SpPAyHz1TjBaUvprGOpQQj2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71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4" d="100"/>
          <a:sy n="14" d="100"/>
        </p:scale>
        <p:origin x="2010" y="-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presProps" Target="presProps.xml"/><Relationship Id="rId10" Type="http://customschemas.google.com/relationships/presentationmetadata" Target="meta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b5b7c3917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g12b5b7c3917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  <a:defRPr sz="2125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/>
            </a:lvl1pPr>
            <a:lvl2pPr lvl="1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7086"/>
            </a:lvl2pPr>
            <a:lvl3pPr lvl="2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/>
            </a:lvl3pPr>
            <a:lvl4pPr lvl="3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4pPr>
            <a:lvl5pPr lvl="4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5pPr>
            <a:lvl6pPr lvl="5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6pPr>
            <a:lvl7pPr lvl="6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7pPr>
            <a:lvl8pPr lvl="7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8pPr>
            <a:lvl9pPr lvl="8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2494440" y="11233181"/>
            <a:ext cx="27410408" cy="27944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8373518" y="17112258"/>
            <a:ext cx="36610544" cy="6986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5801170" y="10328657"/>
            <a:ext cx="36610544" cy="20553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  <a:defRPr sz="2125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7086"/>
              <a:buNone/>
              <a:defRPr sz="7086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6378"/>
              <a:buNone/>
              <a:defRPr sz="6378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2227451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16402140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 b="1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7086" b="1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2231675" y="15780233"/>
            <a:ext cx="13706415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16402142" y="10590160"/>
            <a:ext cx="13773917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 b="1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7086" b="1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16402142" y="15780233"/>
            <a:ext cx="13773917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8"/>
              <a:buFont typeface="Calibri"/>
              <a:buNone/>
              <a:defRPr sz="1133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948563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1338"/>
              <a:buChar char="•"/>
              <a:defRPr sz="11338"/>
            </a:lvl1pPr>
            <a:lvl2pPr marL="914400" lvl="1" indent="-858583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9921"/>
              <a:buChar char="•"/>
              <a:defRPr sz="9921"/>
            </a:lvl2pPr>
            <a:lvl3pPr marL="1371600" lvl="2" indent="-768604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Char char="•"/>
              <a:defRPr sz="8504"/>
            </a:lvl3pPr>
            <a:lvl4pPr marL="1828800" lvl="3" indent="-678561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4pPr>
            <a:lvl5pPr marL="2286000" lvl="4" indent="-678561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5pPr>
            <a:lvl6pPr marL="2743200" lvl="5" indent="-67856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6pPr>
            <a:lvl7pPr marL="3200400" lvl="6" indent="-67856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7pPr>
            <a:lvl8pPr marL="3657600" lvl="7" indent="-67856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8pPr>
            <a:lvl9pPr marL="4114800" lvl="8" indent="-67856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4960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8"/>
              <a:buFont typeface="Calibri"/>
              <a:buNone/>
              <a:defRPr sz="1133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4960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90"/>
              <a:buFont typeface="Calibri"/>
              <a:buNone/>
              <a:defRPr sz="155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858583" algn="l" rtl="0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9921"/>
              <a:buFont typeface="Arial"/>
              <a:buChar char="•"/>
              <a:defRPr sz="99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68604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Font typeface="Arial"/>
              <a:buChar char="•"/>
              <a:defRPr sz="85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78561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Font typeface="Arial"/>
              <a:buChar char="•"/>
              <a:defRPr sz="70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hyperlink" Target="mailto:mauricio.araujo@ufv.br" TargetMode="External"/><Relationship Id="rId9" Type="http://schemas.openxmlformats.org/officeDocument/2006/relationships/image" Target="../media/image6.pn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Desenho de laranja&#10;&#10;Descrição gerada automaticamente com confiança baixa">
            <a:extLst>
              <a:ext uri="{FF2B5EF4-FFF2-40B4-BE49-F238E27FC236}">
                <a16:creationId xmlns:a16="http://schemas.microsoft.com/office/drawing/2014/main" id="{FBD22759-FEE1-F6C1-04EE-7C3AD8976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90" y="41009984"/>
            <a:ext cx="32399284" cy="2190654"/>
          </a:xfrm>
          <a:prstGeom prst="rect">
            <a:avLst/>
          </a:prstGeom>
        </p:spPr>
      </p:pic>
      <p:pic>
        <p:nvPicPr>
          <p:cNvPr id="8" name="Imagem 7" descr="Desenho de laranja&#10;&#10;Descrição gerada automaticamente com confiança baixa">
            <a:extLst>
              <a:ext uri="{FF2B5EF4-FFF2-40B4-BE49-F238E27FC236}">
                <a16:creationId xmlns:a16="http://schemas.microsoft.com/office/drawing/2014/main" id="{DB9E7A8A-3696-9DAA-41DB-2F1D1CE21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9661" y="35253683"/>
            <a:ext cx="14640880" cy="2493600"/>
          </a:xfrm>
          <a:prstGeom prst="rect">
            <a:avLst/>
          </a:prstGeom>
        </p:spPr>
      </p:pic>
      <p:pic>
        <p:nvPicPr>
          <p:cNvPr id="7" name="Imagem 6" descr="Desenho de laranja&#10;&#10;Descrição gerada automaticamente com confiança baixa">
            <a:extLst>
              <a:ext uri="{FF2B5EF4-FFF2-40B4-BE49-F238E27FC236}">
                <a16:creationId xmlns:a16="http://schemas.microsoft.com/office/drawing/2014/main" id="{726F6691-E9B6-EF37-1FF2-24FFDA148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82" y="29080741"/>
            <a:ext cx="14640880" cy="2493600"/>
          </a:xfrm>
          <a:prstGeom prst="rect">
            <a:avLst/>
          </a:prstGeom>
        </p:spPr>
      </p:pic>
      <p:pic>
        <p:nvPicPr>
          <p:cNvPr id="6" name="Imagem 5" descr="Desenho de laranja&#10;&#10;Descrição gerada automaticamente com confiança baixa">
            <a:extLst>
              <a:ext uri="{FF2B5EF4-FFF2-40B4-BE49-F238E27FC236}">
                <a16:creationId xmlns:a16="http://schemas.microsoft.com/office/drawing/2014/main" id="{C38C2744-1752-568B-42B4-67FBA268C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9661" y="22937190"/>
            <a:ext cx="14640880" cy="2493600"/>
          </a:xfrm>
          <a:prstGeom prst="rect">
            <a:avLst/>
          </a:prstGeom>
        </p:spPr>
      </p:pic>
      <p:pic>
        <p:nvPicPr>
          <p:cNvPr id="5" name="Imagem 4" descr="Desenho de laranja&#10;&#10;Descrição gerada automaticamente com confiança baixa">
            <a:extLst>
              <a:ext uri="{FF2B5EF4-FFF2-40B4-BE49-F238E27FC236}">
                <a16:creationId xmlns:a16="http://schemas.microsoft.com/office/drawing/2014/main" id="{A54FB3E2-6D54-434F-4692-786BF348B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9661" y="14159064"/>
            <a:ext cx="14640880" cy="2493600"/>
          </a:xfrm>
          <a:prstGeom prst="rect">
            <a:avLst/>
          </a:prstGeom>
        </p:spPr>
      </p:pic>
      <p:pic>
        <p:nvPicPr>
          <p:cNvPr id="4" name="Imagem 3" descr="Desenho de laranja&#10;&#10;Descrição gerada automaticamente com confiança baixa">
            <a:extLst>
              <a:ext uri="{FF2B5EF4-FFF2-40B4-BE49-F238E27FC236}">
                <a16:creationId xmlns:a16="http://schemas.microsoft.com/office/drawing/2014/main" id="{2EA66EEE-A154-2A82-7775-1EE838BC2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82" y="14159862"/>
            <a:ext cx="14640880" cy="2493600"/>
          </a:xfrm>
          <a:prstGeom prst="rect">
            <a:avLst/>
          </a:prstGeom>
        </p:spPr>
      </p:pic>
      <p:sp>
        <p:nvSpPr>
          <p:cNvPr id="90" name="Google Shape;90;g12b5b7c3917_0_89"/>
          <p:cNvSpPr txBox="1"/>
          <p:nvPr/>
        </p:nvSpPr>
        <p:spPr>
          <a:xfrm>
            <a:off x="429141" y="6667509"/>
            <a:ext cx="31001400" cy="18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pt-BR" sz="11500" b="1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Title</a:t>
            </a:r>
            <a:endParaRPr sz="11500" b="1" i="0" u="none" strike="noStrike" cap="none">
              <a:solidFill>
                <a:schemeClr val="dk1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sp>
        <p:nvSpPr>
          <p:cNvPr id="91" name="Google Shape;91;g12b5b7c3917_0_89"/>
          <p:cNvSpPr txBox="1"/>
          <p:nvPr/>
        </p:nvSpPr>
        <p:spPr>
          <a:xfrm>
            <a:off x="3889734" y="8781579"/>
            <a:ext cx="23461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pt-BR" sz="6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Blasques</a:t>
            </a:r>
            <a:r>
              <a:rPr lang="pt-BR" sz="6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G.M</a:t>
            </a:r>
            <a:r>
              <a:rPr lang="pt-BR" sz="6600" b="0" i="0" u="none" strike="noStrike" cap="none" baseline="30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1*</a:t>
            </a:r>
            <a:r>
              <a:rPr lang="pt-BR" sz="66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Sampaio, F.R</a:t>
            </a:r>
            <a:r>
              <a:rPr lang="pt-BR" sz="6600" b="0" i="0" u="none" strike="noStrike" cap="none" baseline="30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r>
              <a:rPr lang="pt-BR" sz="66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2" name="Google Shape;92;g12b5b7c3917_0_89"/>
          <p:cNvSpPr/>
          <p:nvPr/>
        </p:nvSpPr>
        <p:spPr>
          <a:xfrm>
            <a:off x="697862" y="14170135"/>
            <a:ext cx="146418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pt-BR" sz="8800" b="1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INTRODUCTION</a:t>
            </a:r>
            <a:endParaRPr sz="1800" b="0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93" name="Google Shape;93;g12b5b7c3917_0_89"/>
          <p:cNvSpPr/>
          <p:nvPr/>
        </p:nvSpPr>
        <p:spPr>
          <a:xfrm>
            <a:off x="16788767" y="14164999"/>
            <a:ext cx="146418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pt-BR" sz="8800" b="1" i="0" u="none" strike="noStrike" cap="none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RESULTS</a:t>
            </a:r>
            <a:endParaRPr sz="14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4" name="Google Shape;94;g12b5b7c3917_0_89"/>
          <p:cNvSpPr/>
          <p:nvPr/>
        </p:nvSpPr>
        <p:spPr>
          <a:xfrm>
            <a:off x="16788767" y="22937191"/>
            <a:ext cx="146418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pt-BR" sz="8800" b="1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CONCLUSION</a:t>
            </a:r>
            <a:endParaRPr sz="8800" b="0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95" name="Google Shape;95;g12b5b7c3917_0_89"/>
          <p:cNvSpPr/>
          <p:nvPr/>
        </p:nvSpPr>
        <p:spPr>
          <a:xfrm>
            <a:off x="697862" y="29075605"/>
            <a:ext cx="146418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pt-BR" sz="8500" b="1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MATERIAL AND METHODS</a:t>
            </a:r>
            <a:endParaRPr sz="85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6" name="Google Shape;96;g12b5b7c3917_0_89"/>
          <p:cNvSpPr/>
          <p:nvPr/>
        </p:nvSpPr>
        <p:spPr>
          <a:xfrm>
            <a:off x="16788767" y="35253683"/>
            <a:ext cx="146418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pt-BR" sz="8800" b="1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REFERENCES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7" name="Google Shape;97;g12b5b7c3917_0_89"/>
          <p:cNvSpPr txBox="1"/>
          <p:nvPr/>
        </p:nvSpPr>
        <p:spPr>
          <a:xfrm>
            <a:off x="3462243" y="10613536"/>
            <a:ext cx="25472700" cy="437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4400" b="0" i="0" u="none" strike="noStrike" cap="none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  <a:r>
              <a:rPr lang="pt-BR" sz="4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Laboratory </a:t>
            </a:r>
            <a:r>
              <a:rPr lang="pt-BR" sz="4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of</a:t>
            </a:r>
            <a:r>
              <a:rPr lang="pt-BR" sz="4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pt-BR" sz="4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Agroenergy</a:t>
            </a:r>
            <a:r>
              <a:rPr lang="pt-BR" sz="4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pt-BR" sz="4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Department</a:t>
            </a:r>
            <a:r>
              <a:rPr lang="pt-BR" sz="4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pt-BR" sz="4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of</a:t>
            </a:r>
            <a:r>
              <a:rPr lang="pt-BR" sz="4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pt-BR" sz="4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Agronomy</a:t>
            </a:r>
            <a:r>
              <a:rPr lang="pt-BR" sz="4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Universidade Federal de Viçosa – UFV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4400" b="0" i="0" u="none" strike="noStrike" cap="none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r>
              <a:rPr lang="pt-BR" sz="4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Laboratory </a:t>
            </a:r>
            <a:r>
              <a:rPr lang="pt-BR" sz="4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of</a:t>
            </a:r>
            <a:r>
              <a:rPr lang="pt-BR" sz="4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Plant Molecular </a:t>
            </a:r>
            <a:r>
              <a:rPr lang="pt-BR" sz="4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Biology</a:t>
            </a:r>
            <a:r>
              <a:rPr lang="pt-BR" sz="4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BIOAGRO, Universidade Federal de Viçosa – UFV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4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*</a:t>
            </a:r>
            <a:r>
              <a:rPr lang="pt-BR" sz="4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Corresponding</a:t>
            </a:r>
            <a:r>
              <a:rPr lang="pt-BR" sz="4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pt-BR" sz="4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author</a:t>
            </a:r>
            <a:r>
              <a:rPr lang="pt-BR" sz="4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pt-BR" sz="4400" b="0" i="0" u="sng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XXXXX@ufv.br</a:t>
            </a:r>
            <a:r>
              <a:rPr lang="pt-BR" sz="4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(OR</a:t>
            </a:r>
            <a:r>
              <a:rPr lang="pt-BR" sz="44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CID</a:t>
            </a:r>
            <a:r>
              <a:rPr lang="pt-BR" sz="4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XXXX-XXXX-XXXX-XXXX)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br>
              <a:rPr lang="pt-BR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</a:br>
            <a:br>
              <a:rPr lang="pt-BR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</a:br>
            <a:endParaRPr sz="44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8" name="Google Shape;98;g12b5b7c3917_0_89"/>
          <p:cNvSpPr/>
          <p:nvPr/>
        </p:nvSpPr>
        <p:spPr>
          <a:xfrm>
            <a:off x="-184622" y="41218443"/>
            <a:ext cx="3950338" cy="57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3500" b="1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Support:</a:t>
            </a:r>
            <a:endParaRPr sz="35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2" name="Google Shape;102;g12b5b7c3917_0_89" descr="Logomarcas Facev – Facev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331777" y="41478522"/>
            <a:ext cx="2494020" cy="1363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12b5b7c3917_0_89"/>
          <p:cNvPicPr preferRelativeResize="0"/>
          <p:nvPr/>
        </p:nvPicPr>
        <p:blipFill rotWithShape="1">
          <a:blip r:embed="rId6">
            <a:alphaModFix/>
            <a:biLevel thresh="75000"/>
          </a:blip>
          <a:srcRect l="16819" t="9261" r="16681" b="11115"/>
          <a:stretch/>
        </p:blipFill>
        <p:spPr>
          <a:xfrm>
            <a:off x="16061231" y="41175517"/>
            <a:ext cx="1907078" cy="1615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12b5b7c3917_0_89"/>
          <p:cNvPicPr preferRelativeResize="0"/>
          <p:nvPr/>
        </p:nvPicPr>
        <p:blipFill>
          <a:blip r:embed="rId7">
            <a:alphaModFix/>
            <a:biLevel thresh="75000"/>
          </a:blip>
          <a:stretch>
            <a:fillRect/>
          </a:stretch>
        </p:blipFill>
        <p:spPr>
          <a:xfrm>
            <a:off x="5131108" y="41151761"/>
            <a:ext cx="2337740" cy="18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12b5b7c3917_0_89"/>
          <p:cNvPicPr preferRelativeResize="0"/>
          <p:nvPr/>
        </p:nvPicPr>
        <p:blipFill>
          <a:blip r:embed="rId8">
            <a:alphaModFix/>
            <a:biLevel thresh="75000"/>
          </a:blip>
          <a:stretch>
            <a:fillRect/>
          </a:stretch>
        </p:blipFill>
        <p:spPr>
          <a:xfrm>
            <a:off x="2812178" y="41122690"/>
            <a:ext cx="1907075" cy="1955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F665D91F-7087-5437-85CE-DC608EA708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"/>
            <a:ext cx="32399288" cy="6236863"/>
          </a:xfrm>
          <a:prstGeom prst="rect">
            <a:avLst/>
          </a:prstGeom>
        </p:spPr>
      </p:pic>
      <p:pic>
        <p:nvPicPr>
          <p:cNvPr id="10" name="Imagem 9" descr="Uma imagem contendo Texto&#10;&#10;Descrição gerada automaticamente">
            <a:extLst>
              <a:ext uri="{FF2B5EF4-FFF2-40B4-BE49-F238E27FC236}">
                <a16:creationId xmlns:a16="http://schemas.microsoft.com/office/drawing/2014/main" id="{39D2C50A-F06E-E55F-8DAC-48FDAF78FC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02808" y="41355828"/>
            <a:ext cx="2400102" cy="1489718"/>
          </a:xfrm>
          <a:prstGeom prst="rect">
            <a:avLst/>
          </a:prstGeom>
        </p:spPr>
      </p:pic>
      <p:pic>
        <p:nvPicPr>
          <p:cNvPr id="13" name="Imagem 12" descr="Texto&#10;&#10;Descrição gerada automaticamente">
            <a:extLst>
              <a:ext uri="{FF2B5EF4-FFF2-40B4-BE49-F238E27FC236}">
                <a16:creationId xmlns:a16="http://schemas.microsoft.com/office/drawing/2014/main" id="{EC5490F0-D2C8-2EBD-EAF5-7238204AD9DF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</a:blip>
          <a:stretch>
            <a:fillRect/>
          </a:stretch>
        </p:blipFill>
        <p:spPr>
          <a:xfrm>
            <a:off x="10329998" y="41453587"/>
            <a:ext cx="2757577" cy="1363917"/>
          </a:xfrm>
          <a:prstGeom prst="rect">
            <a:avLst/>
          </a:prstGeom>
        </p:spPr>
      </p:pic>
      <p:pic>
        <p:nvPicPr>
          <p:cNvPr id="14" name="Imagem 13" descr="Logotipo, Ícone&#10;&#10;Descrição gerada automaticamente">
            <a:extLst>
              <a:ext uri="{FF2B5EF4-FFF2-40B4-BE49-F238E27FC236}">
                <a16:creationId xmlns:a16="http://schemas.microsoft.com/office/drawing/2014/main" id="{215E23BD-4F1A-1FD1-9B0D-0A2649F85D46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75000"/>
          </a:blip>
          <a:stretch>
            <a:fillRect/>
          </a:stretch>
        </p:blipFill>
        <p:spPr>
          <a:xfrm>
            <a:off x="18364143" y="41420891"/>
            <a:ext cx="1388662" cy="1282522"/>
          </a:xfrm>
          <a:prstGeom prst="rect">
            <a:avLst/>
          </a:prstGeom>
        </p:spPr>
      </p:pic>
      <p:pic>
        <p:nvPicPr>
          <p:cNvPr id="1026" name="Picture 2" descr="Sociedade Brasileira de Melhoramento de Plantas">
            <a:extLst>
              <a:ext uri="{FF2B5EF4-FFF2-40B4-BE49-F238E27FC236}">
                <a16:creationId xmlns:a16="http://schemas.microsoft.com/office/drawing/2014/main" id="{57CF991B-E3B6-0246-534F-54C2181646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r="51547" b="2823"/>
          <a:stretch/>
        </p:blipFill>
        <p:spPr bwMode="auto">
          <a:xfrm>
            <a:off x="23154646" y="41420891"/>
            <a:ext cx="1495308" cy="131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Marca do CNPq — Conselho Nacional de Desenvolvimento Científico e  Tecnológico">
            <a:extLst>
              <a:ext uri="{FF2B5EF4-FFF2-40B4-BE49-F238E27FC236}">
                <a16:creationId xmlns:a16="http://schemas.microsoft.com/office/drawing/2014/main" id="{6747C408-85DC-1359-DA7B-B6A4BA628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0461" y="41843479"/>
            <a:ext cx="2686529" cy="82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65</Words>
  <Application>Microsoft Office PowerPoint</Application>
  <PresentationFormat>Personalizar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Times New Roman</vt:lpstr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Mauricio Araújo</dc:creator>
  <cp:lastModifiedBy>Natally</cp:lastModifiedBy>
  <cp:revision>4</cp:revision>
  <dcterms:created xsi:type="dcterms:W3CDTF">2022-03-11T19:20:07Z</dcterms:created>
  <dcterms:modified xsi:type="dcterms:W3CDTF">2024-09-17T15:17:34Z</dcterms:modified>
</cp:coreProperties>
</file>