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hK0JWWVzCfSL+dQdR0HwVTLi5Y9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8" name="Google Shape;10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0" name="Google Shape;1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2" name="Google Shape;1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4" name="Google Shape;14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105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1"/>
          </p:nvPr>
        </p:nvSpPr>
        <p:spPr>
          <a:xfrm rot="5400000">
            <a:off x="3833020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>
            <a:spLocks noGrp="1"/>
          </p:cNvSpPr>
          <p:nvPr>
            <p:ph type="title"/>
          </p:nvPr>
        </p:nvSpPr>
        <p:spPr>
          <a:xfrm rot="5400000">
            <a:off x="7285039" y="1828801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800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1.png"/><Relationship Id="rId12" Type="http://schemas.microsoft.com/office/2007/relationships/hdphoto" Target="../media/hdphoto1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0"/>
          <p:cNvSpPr txBox="1"/>
          <p:nvPr/>
        </p:nvSpPr>
        <p:spPr>
          <a:xfrm>
            <a:off x="1638300" y="2991312"/>
            <a:ext cx="8915400" cy="664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lnSpc>
                <a:spcPct val="90000"/>
              </a:lnSpc>
              <a:buSzPts val="4000"/>
            </a:pPr>
            <a:r>
              <a:rPr lang="pt-BR" sz="4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TITLE</a:t>
            </a:r>
            <a:endParaRPr sz="4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20"/>
          <p:cNvSpPr txBox="1"/>
          <p:nvPr/>
        </p:nvSpPr>
        <p:spPr>
          <a:xfrm>
            <a:off x="2056606" y="3786040"/>
            <a:ext cx="8078788" cy="664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SzPts val="2400"/>
            </a:pPr>
            <a:r>
              <a:rPr lang="pt-BR" sz="2400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Blasques</a:t>
            </a:r>
            <a:r>
              <a:rPr lang="pt-BR" sz="24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</a:t>
            </a:r>
            <a:r>
              <a:rPr lang="pt-BR" sz="240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.M</a:t>
            </a:r>
            <a:r>
              <a:rPr lang="pt-BR" sz="2400" b="0" i="0" u="none" strike="noStrike" cap="none" baseline="3000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pt-BR" sz="2400" baseline="3000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and</a:t>
            </a:r>
            <a:r>
              <a:rPr lang="pt-BR" sz="2400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Sampaio, F.R</a:t>
            </a:r>
            <a:r>
              <a:rPr lang="pt-BR" sz="2400" baseline="30000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2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chemeClr val="dk1"/>
              </a:buClr>
              <a:buSzPts val="2000"/>
            </a:pPr>
            <a:endParaRPr sz="20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>
              <a:buSzPts val="2000"/>
            </a:pPr>
            <a:endParaRPr sz="20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86" name="Google Shape;86;p20"/>
          <p:cNvSpPr txBox="1"/>
          <p:nvPr/>
        </p:nvSpPr>
        <p:spPr>
          <a:xfrm>
            <a:off x="2589213" y="5910715"/>
            <a:ext cx="7013575" cy="770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chemeClr val="dk1"/>
              </a:buClr>
              <a:buSzPts val="2000"/>
            </a:pPr>
            <a:r>
              <a:rPr lang="pt-BR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City - </a:t>
            </a:r>
            <a:r>
              <a:rPr lang="pt-BR" sz="20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State</a:t>
            </a:r>
            <a:endParaRPr dirty="0"/>
          </a:p>
          <a:p>
            <a:pPr algn="ctr">
              <a:buClr>
                <a:schemeClr val="dk1"/>
              </a:buClr>
              <a:buSzPts val="2000"/>
            </a:pPr>
            <a:r>
              <a:rPr lang="pt-BR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2024</a:t>
            </a:r>
            <a:endParaRPr dirty="0"/>
          </a:p>
          <a:p>
            <a:pPr>
              <a:buSzPts val="1800"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Imagem 9" descr="Texto&#10;&#10;Descrição gerada automaticamente com confiança baixa">
            <a:extLst>
              <a:ext uri="{FF2B5EF4-FFF2-40B4-BE49-F238E27FC236}">
                <a16:creationId xmlns:a16="http://schemas.microsoft.com/office/drawing/2014/main" id="{E3D561C5-4FD7-B27C-076A-15EE03520B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6"/>
            <a:ext cx="12192000" cy="179312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/>
          <p:nvPr/>
        </p:nvSpPr>
        <p:spPr>
          <a:xfrm>
            <a:off x="1613756" y="2003589"/>
            <a:ext cx="8964488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lnSpc>
                <a:spcPct val="90000"/>
              </a:lnSpc>
              <a:buSzPts val="3600"/>
            </a:pPr>
            <a:r>
              <a:rPr lang="en-US" sz="3600" b="1" dirty="0">
                <a:solidFill>
                  <a:schemeClr val="dk1"/>
                </a:solidFill>
                <a:latin typeface="Times New Roman" panose="02020603050405020304" pitchFamily="18" charset="0"/>
                <a:ea typeface="Arial Black"/>
                <a:cs typeface="Times New Roman" panose="02020603050405020304" pitchFamily="18" charset="0"/>
                <a:sym typeface="Arial Black"/>
              </a:rPr>
              <a:t>Introduction</a:t>
            </a:r>
          </a:p>
        </p:txBody>
      </p:sp>
      <p:pic>
        <p:nvPicPr>
          <p:cNvPr id="4" name="Imagem 3" descr="Texto&#10;&#10;Descrição gerada automaticamente com confiança baixa">
            <a:extLst>
              <a:ext uri="{FF2B5EF4-FFF2-40B4-BE49-F238E27FC236}">
                <a16:creationId xmlns:a16="http://schemas.microsoft.com/office/drawing/2014/main" id="{0D69DF3C-7E90-AF3E-B6A2-C5FC3151A9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6"/>
            <a:ext cx="12192000" cy="179312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 txBox="1"/>
          <p:nvPr/>
        </p:nvSpPr>
        <p:spPr>
          <a:xfrm>
            <a:off x="1613756" y="1915098"/>
            <a:ext cx="8964488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lnSpc>
                <a:spcPct val="90000"/>
              </a:lnSpc>
              <a:buSzPts val="3600"/>
            </a:pPr>
            <a:r>
              <a:rPr lang="pt-BR" sz="3600" b="1" dirty="0">
                <a:solidFill>
                  <a:schemeClr val="dk1"/>
                </a:solidFill>
                <a:latin typeface="Times New Roman" panose="02020603050405020304" pitchFamily="18" charset="0"/>
                <a:ea typeface="Arial Black"/>
                <a:cs typeface="Times New Roman" panose="02020603050405020304" pitchFamily="18" charset="0"/>
                <a:sym typeface="Arial Black"/>
              </a:rPr>
              <a:t>Material </a:t>
            </a:r>
            <a:r>
              <a:rPr lang="en-US" sz="3600" b="1" dirty="0">
                <a:solidFill>
                  <a:schemeClr val="dk1"/>
                </a:solidFill>
                <a:latin typeface="Times New Roman" panose="02020603050405020304" pitchFamily="18" charset="0"/>
                <a:ea typeface="Arial Black"/>
                <a:cs typeface="Times New Roman" panose="02020603050405020304" pitchFamily="18" charset="0"/>
                <a:sym typeface="Arial Black"/>
              </a:rPr>
              <a:t>and</a:t>
            </a:r>
            <a:r>
              <a:rPr lang="pt-BR" sz="3600" b="1" dirty="0">
                <a:solidFill>
                  <a:schemeClr val="dk1"/>
                </a:solidFill>
                <a:latin typeface="Times New Roman" panose="02020603050405020304" pitchFamily="18" charset="0"/>
                <a:ea typeface="Arial Black"/>
                <a:cs typeface="Times New Roman" panose="02020603050405020304" pitchFamily="18" charset="0"/>
                <a:sym typeface="Arial Black"/>
              </a:rPr>
              <a:t> </a:t>
            </a:r>
            <a:r>
              <a:rPr lang="en-US" sz="3600" b="1" dirty="0">
                <a:solidFill>
                  <a:schemeClr val="dk1"/>
                </a:solidFill>
                <a:latin typeface="Times New Roman" panose="02020603050405020304" pitchFamily="18" charset="0"/>
                <a:ea typeface="Arial Black"/>
                <a:cs typeface="Times New Roman" panose="02020603050405020304" pitchFamily="18" charset="0"/>
                <a:sym typeface="Arial Black"/>
              </a:rPr>
              <a:t>Methods</a:t>
            </a:r>
          </a:p>
        </p:txBody>
      </p:sp>
      <p:pic>
        <p:nvPicPr>
          <p:cNvPr id="4" name="Imagem 3" descr="Texto&#10;&#10;Descrição gerada automaticamente com confiança baixa">
            <a:extLst>
              <a:ext uri="{FF2B5EF4-FFF2-40B4-BE49-F238E27FC236}">
                <a16:creationId xmlns:a16="http://schemas.microsoft.com/office/drawing/2014/main" id="{9442664B-BE6F-E42C-48DD-AD2388EE03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6"/>
            <a:ext cx="12192000" cy="179312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/>
          <p:cNvSpPr txBox="1"/>
          <p:nvPr/>
        </p:nvSpPr>
        <p:spPr>
          <a:xfrm>
            <a:off x="1613756" y="1974091"/>
            <a:ext cx="8964488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lnSpc>
                <a:spcPct val="90000"/>
              </a:lnSpc>
              <a:buSzPts val="3600"/>
            </a:pPr>
            <a:r>
              <a:rPr lang="pt-BR" sz="3600" b="1" dirty="0" err="1">
                <a:solidFill>
                  <a:schemeClr val="dk1"/>
                </a:solidFill>
                <a:latin typeface="Times New Roman" panose="02020603050405020304" pitchFamily="18" charset="0"/>
                <a:ea typeface="Arial Black"/>
                <a:cs typeface="Times New Roman" panose="02020603050405020304" pitchFamily="18" charset="0"/>
                <a:sym typeface="Arial Black"/>
              </a:rPr>
              <a:t>Results</a:t>
            </a:r>
            <a:r>
              <a:rPr lang="pt-BR" sz="3600" b="1" dirty="0">
                <a:solidFill>
                  <a:schemeClr val="dk1"/>
                </a:solidFill>
                <a:latin typeface="Times New Roman" panose="02020603050405020304" pitchFamily="18" charset="0"/>
                <a:ea typeface="Arial Black"/>
                <a:cs typeface="Times New Roman" panose="02020603050405020304" pitchFamily="18" charset="0"/>
                <a:sym typeface="Arial Black"/>
              </a:rPr>
              <a:t> </a:t>
            </a:r>
            <a:r>
              <a:rPr lang="pt-BR" sz="3600" b="1" dirty="0" err="1">
                <a:solidFill>
                  <a:schemeClr val="dk1"/>
                </a:solidFill>
                <a:latin typeface="Times New Roman" panose="02020603050405020304" pitchFamily="18" charset="0"/>
                <a:ea typeface="Arial Black"/>
                <a:cs typeface="Times New Roman" panose="02020603050405020304" pitchFamily="18" charset="0"/>
                <a:sym typeface="Arial Black"/>
              </a:rPr>
              <a:t>and</a:t>
            </a:r>
            <a:r>
              <a:rPr lang="pt-BR" sz="3600" b="1" dirty="0">
                <a:solidFill>
                  <a:schemeClr val="dk1"/>
                </a:solidFill>
                <a:latin typeface="Times New Roman" panose="02020603050405020304" pitchFamily="18" charset="0"/>
                <a:ea typeface="Arial Black"/>
                <a:cs typeface="Times New Roman" panose="02020603050405020304" pitchFamily="18" charset="0"/>
                <a:sym typeface="Arial Black"/>
              </a:rPr>
              <a:t> </a:t>
            </a:r>
            <a:r>
              <a:rPr lang="pt-BR" sz="3600" b="1" dirty="0" err="1">
                <a:solidFill>
                  <a:schemeClr val="dk1"/>
                </a:solidFill>
                <a:latin typeface="Times New Roman" panose="02020603050405020304" pitchFamily="18" charset="0"/>
                <a:ea typeface="Arial Black"/>
                <a:cs typeface="Times New Roman" panose="02020603050405020304" pitchFamily="18" charset="0"/>
                <a:sym typeface="Arial Black"/>
              </a:rPr>
              <a:t>Discussion</a:t>
            </a:r>
            <a:endParaRPr sz="3600" b="1" dirty="0">
              <a:solidFill>
                <a:schemeClr val="dk1"/>
              </a:solidFill>
              <a:latin typeface="Times New Roman" panose="02020603050405020304" pitchFamily="18" charset="0"/>
              <a:ea typeface="Arial Black"/>
              <a:cs typeface="Times New Roman" panose="02020603050405020304" pitchFamily="18" charset="0"/>
              <a:sym typeface="Arial Black"/>
            </a:endParaRPr>
          </a:p>
        </p:txBody>
      </p:sp>
      <p:pic>
        <p:nvPicPr>
          <p:cNvPr id="3" name="Imagem 2" descr="Texto&#10;&#10;Descrição gerada automaticamente com confiança baixa">
            <a:extLst>
              <a:ext uri="{FF2B5EF4-FFF2-40B4-BE49-F238E27FC236}">
                <a16:creationId xmlns:a16="http://schemas.microsoft.com/office/drawing/2014/main" id="{AE8102FD-E712-50B6-3EED-F552E8C043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6"/>
            <a:ext cx="12192000" cy="179312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 txBox="1"/>
          <p:nvPr/>
        </p:nvSpPr>
        <p:spPr>
          <a:xfrm>
            <a:off x="1613756" y="1988840"/>
            <a:ext cx="8964488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lnSpc>
                <a:spcPct val="90000"/>
              </a:lnSpc>
              <a:buSzPts val="3600"/>
            </a:pPr>
            <a:r>
              <a:rPr lang="en-US" sz="3600" b="1" dirty="0">
                <a:solidFill>
                  <a:schemeClr val="dk1"/>
                </a:solidFill>
                <a:latin typeface="Times New Roman" panose="02020603050405020304" pitchFamily="18" charset="0"/>
                <a:ea typeface="Arial Black"/>
                <a:cs typeface="Times New Roman" panose="02020603050405020304" pitchFamily="18" charset="0"/>
                <a:sym typeface="Arial Black"/>
              </a:rPr>
              <a:t>Conclusion</a:t>
            </a:r>
          </a:p>
        </p:txBody>
      </p:sp>
      <p:pic>
        <p:nvPicPr>
          <p:cNvPr id="3" name="Imagem 2" descr="Texto&#10;&#10;Descrição gerada automaticamente com confiança baixa">
            <a:extLst>
              <a:ext uri="{FF2B5EF4-FFF2-40B4-BE49-F238E27FC236}">
                <a16:creationId xmlns:a16="http://schemas.microsoft.com/office/drawing/2014/main" id="{0EBCE189-6868-7336-28F1-0ACEE1A594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6"/>
            <a:ext cx="12192000" cy="179312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"/>
          <p:cNvSpPr txBox="1"/>
          <p:nvPr/>
        </p:nvSpPr>
        <p:spPr>
          <a:xfrm>
            <a:off x="1613755" y="1983214"/>
            <a:ext cx="8964488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lnSpc>
                <a:spcPct val="90000"/>
              </a:lnSpc>
              <a:buSzPts val="3600"/>
            </a:pPr>
            <a:r>
              <a:rPr lang="en-US" sz="3600" b="1" dirty="0">
                <a:solidFill>
                  <a:schemeClr val="dk1"/>
                </a:solidFill>
                <a:latin typeface="Times New Roman" panose="02020603050405020304" pitchFamily="18" charset="0"/>
                <a:ea typeface="Arial Black"/>
                <a:cs typeface="Times New Roman" panose="02020603050405020304" pitchFamily="18" charset="0"/>
                <a:sym typeface="Arial Black"/>
              </a:rPr>
              <a:t>Acknowledgments</a:t>
            </a:r>
          </a:p>
        </p:txBody>
      </p:sp>
      <p:pic>
        <p:nvPicPr>
          <p:cNvPr id="3" name="Google Shape;148;p6">
            <a:extLst>
              <a:ext uri="{FF2B5EF4-FFF2-40B4-BE49-F238E27FC236}">
                <a16:creationId xmlns:a16="http://schemas.microsoft.com/office/drawing/2014/main" id="{854EDC63-95EB-5829-8F1D-F96FEC0BF18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13755" y="3396813"/>
            <a:ext cx="776538" cy="766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151;p6">
            <a:extLst>
              <a:ext uri="{FF2B5EF4-FFF2-40B4-BE49-F238E27FC236}">
                <a16:creationId xmlns:a16="http://schemas.microsoft.com/office/drawing/2014/main" id="{0E44AE12-E165-2D0C-540B-A4CBE264514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395573" y="3327738"/>
            <a:ext cx="1373846" cy="766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53;p6">
            <a:extLst>
              <a:ext uri="{FF2B5EF4-FFF2-40B4-BE49-F238E27FC236}">
                <a16:creationId xmlns:a16="http://schemas.microsoft.com/office/drawing/2014/main" id="{3317E396-3FF7-6422-844A-47E10C7AB4DC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493940" y="4644026"/>
            <a:ext cx="946456" cy="8098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5;g12b5b7c3917_0_89">
            <a:extLst>
              <a:ext uri="{FF2B5EF4-FFF2-40B4-BE49-F238E27FC236}">
                <a16:creationId xmlns:a16="http://schemas.microsoft.com/office/drawing/2014/main" id="{84DE39C9-6D88-3DDB-F11B-C7CF9D0C3B12}"/>
              </a:ext>
            </a:extLst>
          </p:cNvPr>
          <p:cNvPicPr preferRelativeResize="0"/>
          <p:nvPr/>
        </p:nvPicPr>
        <p:blipFill>
          <a:blip r:embed="rId6">
            <a:alphaModFix/>
            <a:biLevel thresh="75000"/>
          </a:blip>
          <a:stretch>
            <a:fillRect/>
          </a:stretch>
        </p:blipFill>
        <p:spPr>
          <a:xfrm>
            <a:off x="3930788" y="3204825"/>
            <a:ext cx="1226952" cy="926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m 12" descr="Texto&#10;&#10;Descrição gerada automaticamente com confiança baixa">
            <a:extLst>
              <a:ext uri="{FF2B5EF4-FFF2-40B4-BE49-F238E27FC236}">
                <a16:creationId xmlns:a16="http://schemas.microsoft.com/office/drawing/2014/main" id="{55976292-E7B9-CCC0-EC38-AB723E0639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2366"/>
            <a:ext cx="12192000" cy="1793121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469C7330-A342-CE40-A14C-8FDD1A53B4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91619" y="3304157"/>
            <a:ext cx="1313580" cy="813486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461801AB-8644-ADC1-1976-3947B2F2B8C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82098" y="3336106"/>
            <a:ext cx="1476146" cy="728276"/>
          </a:xfrm>
          <a:prstGeom prst="rect">
            <a:avLst/>
          </a:prstGeom>
        </p:spPr>
      </p:pic>
      <p:pic>
        <p:nvPicPr>
          <p:cNvPr id="15" name="Imagem 14" descr="Logotipo, Ícone&#10;&#10;Descrição gerada automaticamente">
            <a:extLst>
              <a:ext uri="{FF2B5EF4-FFF2-40B4-BE49-F238E27FC236}">
                <a16:creationId xmlns:a16="http://schemas.microsoft.com/office/drawing/2014/main" id="{19BBE042-934B-B9E2-BE32-01C10BE71377}"/>
              </a:ext>
            </a:extLst>
          </p:cNvPr>
          <p:cNvPicPr>
            <a:picLocks noChangeAspect="1"/>
          </p:cNvPicPr>
          <p:nvPr/>
        </p:nvPicPr>
        <p:blipFill>
          <a:blip r:embed="rId10">
            <a:biLevel thresh="75000"/>
          </a:blip>
          <a:stretch>
            <a:fillRect/>
          </a:stretch>
        </p:blipFill>
        <p:spPr>
          <a:xfrm>
            <a:off x="2862083" y="4572897"/>
            <a:ext cx="968252" cy="894245"/>
          </a:xfrm>
          <a:prstGeom prst="rect">
            <a:avLst/>
          </a:prstGeom>
        </p:spPr>
      </p:pic>
      <p:pic>
        <p:nvPicPr>
          <p:cNvPr id="16" name="Picture 2" descr="Sociedade Brasileira de Melhoramento de Plantas">
            <a:extLst>
              <a:ext uri="{FF2B5EF4-FFF2-40B4-BE49-F238E27FC236}">
                <a16:creationId xmlns:a16="http://schemas.microsoft.com/office/drawing/2014/main" id="{49657BB9-3EBA-BAC3-C2BC-3DEAF1EECA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biLevel thresh="75000"/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" r="51547" b="2823"/>
          <a:stretch/>
        </p:blipFill>
        <p:spPr bwMode="auto">
          <a:xfrm>
            <a:off x="6252065" y="4533162"/>
            <a:ext cx="1042612" cy="916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arca do CNPq — Conselho Nacional de Desenvolvimento Científico e  Tecnológico">
            <a:extLst>
              <a:ext uri="{FF2B5EF4-FFF2-40B4-BE49-F238E27FC236}">
                <a16:creationId xmlns:a16="http://schemas.microsoft.com/office/drawing/2014/main" id="{2EB47391-F7BF-274D-2687-88399630A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366" y="4772262"/>
            <a:ext cx="1856748" cy="571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A4012155-0CC0-9121-0DA1-DC81DF575C2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628126" y="3155708"/>
            <a:ext cx="1064829" cy="1092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915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25</Words>
  <Application>Microsoft Office PowerPoint</Application>
  <PresentationFormat>Widescreen</PresentationFormat>
  <Paragraphs>9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Times New Roman</vt:lpstr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Mauricio Araújo</dc:creator>
  <cp:lastModifiedBy>Natally</cp:lastModifiedBy>
  <cp:revision>6</cp:revision>
  <dcterms:created xsi:type="dcterms:W3CDTF">2016-05-20T12:24:03Z</dcterms:created>
  <dcterms:modified xsi:type="dcterms:W3CDTF">2024-09-17T15:17:57Z</dcterms:modified>
</cp:coreProperties>
</file>