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" d="100"/>
          <a:sy n="11" d="100"/>
        </p:scale>
        <p:origin x="2334" y="138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1729E-045C-4FC4-BE93-64D0E0EBB34A}" type="datetimeFigureOut">
              <a:rPr lang="pt-BR" smtClean="0"/>
              <a:t>01/11/2019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E8AB9-8F6B-4973-ACD3-AEE94DB9C6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7698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E8AB9-8F6B-4973-ACD3-AEE94DB9C65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2104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8829-C2B9-440A-B7C3-CCD3A3B44F66}" type="datetimeFigureOut">
              <a:rPr lang="pt-BR" smtClean="0"/>
              <a:t>01/11/2019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BFF-B08C-4A54-BB98-A9834A3CA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2925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8829-C2B9-440A-B7C3-CCD3A3B44F66}" type="datetimeFigureOut">
              <a:rPr lang="pt-BR" smtClean="0"/>
              <a:t>01/11/2019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BFF-B08C-4A54-BB98-A9834A3CA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541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8829-C2B9-440A-B7C3-CCD3A3B44F66}" type="datetimeFigureOut">
              <a:rPr lang="pt-BR" smtClean="0"/>
              <a:t>01/11/2019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BFF-B08C-4A54-BB98-A9834A3CA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8869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8829-C2B9-440A-B7C3-CCD3A3B44F66}" type="datetimeFigureOut">
              <a:rPr lang="pt-BR" smtClean="0"/>
              <a:t>01/11/2019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BFF-B08C-4A54-BB98-A9834A3CA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798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8829-C2B9-440A-B7C3-CCD3A3B44F66}" type="datetimeFigureOut">
              <a:rPr lang="pt-BR" smtClean="0"/>
              <a:t>01/11/2019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BFF-B08C-4A54-BB98-A9834A3CA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450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8829-C2B9-440A-B7C3-CCD3A3B44F66}" type="datetimeFigureOut">
              <a:rPr lang="pt-BR" smtClean="0"/>
              <a:t>01/11/2019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BFF-B08C-4A54-BB98-A9834A3CA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71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8829-C2B9-440A-B7C3-CCD3A3B44F66}" type="datetimeFigureOut">
              <a:rPr lang="pt-BR" smtClean="0"/>
              <a:t>01/11/2019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BFF-B08C-4A54-BB98-A9834A3CA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133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8829-C2B9-440A-B7C3-CCD3A3B44F66}" type="datetimeFigureOut">
              <a:rPr lang="pt-BR" smtClean="0"/>
              <a:t>01/11/2019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BFF-B08C-4A54-BB98-A9834A3CA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8344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8829-C2B9-440A-B7C3-CCD3A3B44F66}" type="datetimeFigureOut">
              <a:rPr lang="pt-BR" smtClean="0"/>
              <a:t>01/11/2019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BFF-B08C-4A54-BB98-A9834A3CA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636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8829-C2B9-440A-B7C3-CCD3A3B44F66}" type="datetimeFigureOut">
              <a:rPr lang="pt-BR" smtClean="0"/>
              <a:t>01/11/2019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BFF-B08C-4A54-BB98-A9834A3CA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69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8829-C2B9-440A-B7C3-CCD3A3B44F66}" type="datetimeFigureOut">
              <a:rPr lang="pt-BR" smtClean="0"/>
              <a:t>01/11/2019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BFF-B08C-4A54-BB98-A9834A3CA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26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28829-C2B9-440A-B7C3-CCD3A3B44F66}" type="datetimeFigureOut">
              <a:rPr lang="pt-BR" smtClean="0"/>
              <a:t>01/11/2019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1CBFF-B08C-4A54-BB98-A9834A3CA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1192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360040" y="5600872"/>
            <a:ext cx="32404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</a:t>
            </a: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 rot="10800000" flipH="1" flipV="1">
            <a:off x="2448497" y="7205374"/>
            <a:ext cx="281330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Times New Roman" pitchFamily="18" charset="0"/>
                <a:cs typeface="Times New Roman" pitchFamily="18" charset="0"/>
              </a:rPr>
              <a:t>Autor 1*</a:t>
            </a:r>
            <a:r>
              <a:rPr lang="pt-BR" sz="6000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6000" dirty="0">
                <a:latin typeface="Times New Roman" pitchFamily="18" charset="0"/>
                <a:cs typeface="Times New Roman" pitchFamily="18" charset="0"/>
              </a:rPr>
              <a:t>, Autor 2</a:t>
            </a:r>
            <a:r>
              <a:rPr lang="pt-BR" sz="6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pt-BR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853098" y="8491728"/>
            <a:ext cx="28083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i="1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6000" i="1" dirty="0">
                <a:latin typeface="Times New Roman" pitchFamily="18" charset="0"/>
                <a:cs typeface="Times New Roman" pitchFamily="18" charset="0"/>
              </a:rPr>
              <a:t>Departamento, Universidade, Endereço, </a:t>
            </a:r>
            <a:r>
              <a:rPr lang="pt-BR" sz="6000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6000" i="1" dirty="0">
                <a:latin typeface="Times New Roman" pitchFamily="18" charset="0"/>
                <a:cs typeface="Times New Roman" pitchFamily="18" charset="0"/>
              </a:rPr>
              <a:t>Departamento, Universidade, Endereço.</a:t>
            </a:r>
          </a:p>
          <a:p>
            <a:pPr algn="ctr"/>
            <a:r>
              <a:rPr lang="pt-BR" sz="6000" i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pt-BR" sz="6000" i="1" dirty="0" err="1">
                <a:latin typeface="Times New Roman" pitchFamily="18" charset="0"/>
                <a:cs typeface="Times New Roman" pitchFamily="18" charset="0"/>
              </a:rPr>
              <a:t>autorcorrespondente@provedor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60039" y="11514195"/>
            <a:ext cx="155765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60038" y="12886969"/>
            <a:ext cx="15576535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144713"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Nononononononononononononononononononononononononononononononononononononononononononononononononononononononononononononononononononononononononononononononononononononononononononononononononononononononononononononononononononoononononon (NONONO, XXXX).</a:t>
            </a:r>
          </a:p>
          <a:p>
            <a:pPr indent="2144713"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Nonononononononononononononononononononononononononononononononononononononononononononononononononononononononononononononononononononononononononononononononononononononononononononononononononononononononononononononononononononono (NONONO, XXXX).</a:t>
            </a:r>
          </a:p>
          <a:p>
            <a:pPr indent="2144713"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Nononononononononononononononononononononononononononononononononononononononononononononononononononononononononononononononononononononononononononononononononononononononononononononononononononononononononononononononononononoononononon (NONONO, XXXX).</a:t>
            </a:r>
          </a:p>
          <a:p>
            <a:pPr indent="2144713"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Nonononononononononononononononononononononononononononononononononononononononononononononononononononononononononononononononononononononononononononononononononononononononononononononononononononononononononononononononononononono (NONONO, XXXX).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703569" y="27219324"/>
            <a:ext cx="15210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144713"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87901" y="27865655"/>
            <a:ext cx="152104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144713"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Nononononononononononononononononononononononononononononononononononononononononononononononononononononononononononononononononononononononononononononononononononononononononononononononononononononononononononononononononononoononononon (NONONO, XXXX).</a:t>
            </a:r>
          </a:p>
          <a:p>
            <a:pPr indent="2144713"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Nononononononononononononononononononononononononononononononononononononononononononononononononononononononononononononononononononononononononononononononononnononoonononononononononononononononononononononononononononononononononononono (NONONO, XXXX).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360038" y="26163605"/>
            <a:ext cx="161770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E MÉTODOS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17288565" y="11650496"/>
            <a:ext cx="161770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DISCUSSÃO</a:t>
            </a:r>
          </a:p>
        </p:txBody>
      </p:sp>
      <p:sp>
        <p:nvSpPr>
          <p:cNvPr id="1030" name="CaixaDeTexto 1029"/>
          <p:cNvSpPr txBox="1"/>
          <p:nvPr/>
        </p:nvSpPr>
        <p:spPr>
          <a:xfrm>
            <a:off x="17288565" y="32033038"/>
            <a:ext cx="158525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</a:p>
        </p:txBody>
      </p:sp>
      <p:sp>
        <p:nvSpPr>
          <p:cNvPr id="1034" name="CaixaDeTexto 1033"/>
          <p:cNvSpPr txBox="1"/>
          <p:nvPr/>
        </p:nvSpPr>
        <p:spPr>
          <a:xfrm>
            <a:off x="16721534" y="33189914"/>
            <a:ext cx="150487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144713"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Nononononononononononononononononononononononononononononononononononononononononononononononononononononononononononononononononononononononononononononononononononononononononononononononononononononononononononononononononononoonononono.</a:t>
            </a:r>
          </a:p>
        </p:txBody>
      </p:sp>
      <p:pic>
        <p:nvPicPr>
          <p:cNvPr id="44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501" y="39999941"/>
            <a:ext cx="4130058" cy="255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C:\Users\DAVID\Desktop\Sem títul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3190" y="16013339"/>
            <a:ext cx="15048768" cy="932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CaixaDeTexto 31">
            <a:extLst>
              <a:ext uri="{FF2B5EF4-FFF2-40B4-BE49-F238E27FC236}">
                <a16:creationId xmlns:a16="http://schemas.microsoft.com/office/drawing/2014/main" id="{340E4057-DD5E-4BFC-8BE2-B2B1E1A98A71}"/>
              </a:ext>
            </a:extLst>
          </p:cNvPr>
          <p:cNvSpPr txBox="1"/>
          <p:nvPr/>
        </p:nvSpPr>
        <p:spPr>
          <a:xfrm>
            <a:off x="16721534" y="12963615"/>
            <a:ext cx="15210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144713"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Nononononononononononononononononononononononononononononononononononononononononononononononononononononononononononononononononononononononononononononononononononononononononononononononononononononononononononononononononononoonononono.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059CD91E-8ACC-46D7-AC87-1E793C25A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62412" y="26265924"/>
            <a:ext cx="14166154" cy="1366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Figure 1 - </a:t>
            </a:r>
            <a:r>
              <a:rPr kumimoji="0" lang="pt-BR" altLang="pt-BR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Antioxidant</a:t>
            </a: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t-BR" altLang="pt-BR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t-BR" altLang="pt-BR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t-BR" altLang="pt-BR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inhibition</a:t>
            </a: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t-BR" altLang="pt-BR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t-BR" altLang="pt-BR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ABTS (a) radical.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Objeto 12">
            <a:extLst>
              <a:ext uri="{FF2B5EF4-FFF2-40B4-BE49-F238E27FC236}">
                <a16:creationId xmlns:a16="http://schemas.microsoft.com/office/drawing/2014/main" id="{B2112232-1842-40BE-92BF-13F66A99CC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577209"/>
              </p:ext>
            </p:extLst>
          </p:nvPr>
        </p:nvGraphicFramePr>
        <p:xfrm>
          <a:off x="21524857" y="27338775"/>
          <a:ext cx="5441263" cy="3876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r:id="rId6" imgW="5321520" imgH="3840480" progId="">
                  <p:embed/>
                </p:oleObj>
              </mc:Choice>
              <mc:Fallback>
                <p:oleObj r:id="rId6" imgW="5321520" imgH="384048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4857" y="27338775"/>
                        <a:ext cx="5441263" cy="38764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6">
            <a:extLst>
              <a:ext uri="{FF2B5EF4-FFF2-40B4-BE49-F238E27FC236}">
                <a16:creationId xmlns:a16="http://schemas.microsoft.com/office/drawing/2014/main" id="{07ABD022-8279-4708-8352-D045274F7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81462" y="30979594"/>
            <a:ext cx="13860012" cy="84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GLT: </a:t>
            </a:r>
            <a:r>
              <a:rPr kumimoji="0" lang="pt-BR" altLang="pt-BR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commercial</a:t>
            </a: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t-BR" altLang="pt-BR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gelatin</a:t>
            </a: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CLGH: </a:t>
            </a:r>
            <a:r>
              <a:rPr kumimoji="0" lang="pt-BR" altLang="pt-BR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commercial</a:t>
            </a: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t-BR" altLang="pt-BR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hydrolyzed</a:t>
            </a: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t-BR" altLang="pt-BR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collagen</a:t>
            </a: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39AFE9EB-782F-4538-9E8C-0D528EB4AFCD}"/>
              </a:ext>
            </a:extLst>
          </p:cNvPr>
          <p:cNvSpPr txBox="1"/>
          <p:nvPr/>
        </p:nvSpPr>
        <p:spPr>
          <a:xfrm>
            <a:off x="17181462" y="35752321"/>
            <a:ext cx="158525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 BIBLIOGRÁFICAS</a:t>
            </a:r>
          </a:p>
        </p:txBody>
      </p:sp>
      <p:pic>
        <p:nvPicPr>
          <p:cNvPr id="22" name="Imagem 21">
            <a:extLst>
              <a:ext uri="{FF2B5EF4-FFF2-40B4-BE49-F238E27FC236}">
                <a16:creationId xmlns:a16="http://schemas.microsoft.com/office/drawing/2014/main" id="{37A6C14E-B5AB-4A58-95DF-4BD4EAB503B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38747"/>
            <a:ext cx="32458751" cy="4599958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F3CDA68C-6041-4B8E-8648-E00E2C2A97F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366" y="84318"/>
            <a:ext cx="5865957" cy="3573366"/>
          </a:xfrm>
          <a:prstGeom prst="rect">
            <a:avLst/>
          </a:prstGeom>
        </p:spPr>
      </p:pic>
      <p:sp>
        <p:nvSpPr>
          <p:cNvPr id="23" name="CaixaDeTexto 22">
            <a:extLst>
              <a:ext uri="{FF2B5EF4-FFF2-40B4-BE49-F238E27FC236}">
                <a16:creationId xmlns:a16="http://schemas.microsoft.com/office/drawing/2014/main" id="{E53FCBA5-C153-4E32-9FD4-D0B53EF7062F}"/>
              </a:ext>
            </a:extLst>
          </p:cNvPr>
          <p:cNvSpPr txBox="1"/>
          <p:nvPr/>
        </p:nvSpPr>
        <p:spPr>
          <a:xfrm>
            <a:off x="6408938" y="1280295"/>
            <a:ext cx="2246649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0" b="1" dirty="0">
                <a:solidFill>
                  <a:schemeClr val="bg1"/>
                </a:solidFill>
                <a:latin typeface="Futura Md BT" panose="020B0602020204020303" pitchFamily="34" charset="0"/>
              </a:rPr>
              <a:t>ENCONTRO NACIONAL DA AGROINDÚSTRIA</a:t>
            </a:r>
          </a:p>
          <a:p>
            <a:pPr algn="ctr"/>
            <a:r>
              <a:rPr lang="pt-BR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A 29 DE NOVEMBRO – UFPB/CCHSA – BANANEIRAS-PB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E387A5CA-055B-4D09-B2FD-31F6593BE27A}"/>
              </a:ext>
            </a:extLst>
          </p:cNvPr>
          <p:cNvSpPr txBox="1"/>
          <p:nvPr/>
        </p:nvSpPr>
        <p:spPr>
          <a:xfrm>
            <a:off x="28187542" y="2383848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chemeClr val="bg1"/>
                </a:solidFill>
              </a:rPr>
              <a:t>N° do Trabalho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2573EDCF-0974-4E79-B518-6D36D6509938}"/>
              </a:ext>
            </a:extLst>
          </p:cNvPr>
          <p:cNvSpPr txBox="1"/>
          <p:nvPr/>
        </p:nvSpPr>
        <p:spPr>
          <a:xfrm>
            <a:off x="27925005" y="2859867"/>
            <a:ext cx="4006953" cy="1429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000000</a:t>
            </a:r>
          </a:p>
        </p:txBody>
      </p:sp>
      <p:pic>
        <p:nvPicPr>
          <p:cNvPr id="36" name="Imagem 35">
            <a:extLst>
              <a:ext uri="{FF2B5EF4-FFF2-40B4-BE49-F238E27FC236}">
                <a16:creationId xmlns:a16="http://schemas.microsoft.com/office/drawing/2014/main" id="{C2414D0F-7B69-4693-9B40-28A1F09A1EC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87578"/>
            <a:ext cx="32458751" cy="465818"/>
          </a:xfrm>
          <a:prstGeom prst="rect">
            <a:avLst/>
          </a:prstGeom>
        </p:spPr>
      </p:pic>
      <p:pic>
        <p:nvPicPr>
          <p:cNvPr id="27" name="Imagem 26">
            <a:extLst>
              <a:ext uri="{FF2B5EF4-FFF2-40B4-BE49-F238E27FC236}">
                <a16:creationId xmlns:a16="http://schemas.microsoft.com/office/drawing/2014/main" id="{192C96C1-60FF-4487-A32A-8A295D6824E7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18" t="11273" r="7863" b="11732"/>
          <a:stretch/>
        </p:blipFill>
        <p:spPr>
          <a:xfrm>
            <a:off x="1269366" y="39723722"/>
            <a:ext cx="2358262" cy="321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963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37A6C14E-B5AB-4A58-95DF-4BD4EAB503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38747"/>
            <a:ext cx="32458751" cy="459995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3CDA68C-6041-4B8E-8648-E00E2C2A97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393" y="374549"/>
            <a:ext cx="5865957" cy="3573366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 flipH="1">
            <a:off x="11593513" y="777816"/>
            <a:ext cx="130334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NORMAS</a:t>
            </a:r>
            <a:endParaRPr lang="pt-BR" sz="20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92313" y="7057084"/>
            <a:ext cx="30819424" cy="341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INSTRUÇÕES PARA ELABORAÇÃO E APRESENTAÇÃO DO PÔSTER (BANNER) </a:t>
            </a:r>
            <a:endParaRPr lang="pt-BR" dirty="0" smtClean="0"/>
          </a:p>
          <a:p>
            <a:pPr algn="just"/>
            <a:endParaRPr lang="pt-BR" dirty="0"/>
          </a:p>
          <a:p>
            <a:pPr marL="1371600" indent="-1371600" algn="just">
              <a:buAutoNum type="alphaLcParenR"/>
            </a:pPr>
            <a:r>
              <a:rPr lang="pt-BR" dirty="0" smtClean="0"/>
              <a:t>Formatação- Dimensão</a:t>
            </a:r>
            <a:r>
              <a:rPr lang="pt-BR" dirty="0"/>
              <a:t>: 120 cm de altura por 90 cm de largura, com cordão preso em travessa de madeira ou PVC, para ser pendurado, devendo ser impresso em </a:t>
            </a:r>
            <a:r>
              <a:rPr lang="pt-BR" dirty="0" smtClean="0"/>
              <a:t>gráfica.</a:t>
            </a:r>
          </a:p>
          <a:p>
            <a:pPr marL="1371600" indent="-1371600" algn="just">
              <a:buAutoNum type="alphaLcParenR"/>
            </a:pPr>
            <a:endParaRPr lang="pt-BR" dirty="0"/>
          </a:p>
          <a:p>
            <a:pPr marL="1371600" indent="-1371600" algn="just">
              <a:buAutoNum type="alphaLcParenR"/>
            </a:pPr>
            <a:r>
              <a:rPr lang="pt-BR" dirty="0" smtClean="0"/>
              <a:t>Fonte</a:t>
            </a:r>
            <a:r>
              <a:rPr lang="pt-BR" dirty="0"/>
              <a:t>: Arial ou Times New Roman em tamanho que permita a leitura a 1 metro de distância (no mínimo 60, caixa alta, negrito, para o título e subtítulos, se houver); 36, normal, para os nomes e dados dos autores; 45, caixa alta, negrito para títulos das seções primárias subtítulos; 40, normal, para o texto. </a:t>
            </a:r>
            <a:endParaRPr lang="pt-BR" dirty="0" smtClean="0"/>
          </a:p>
          <a:p>
            <a:pPr marL="1371600" indent="-1371600" algn="just">
              <a:buAutoNum type="alphaLcParenR"/>
            </a:pPr>
            <a:endParaRPr lang="pt-BR" dirty="0"/>
          </a:p>
          <a:p>
            <a:pPr marL="1371600" indent="-1371600" algn="just">
              <a:buAutoNum type="alphaLcParenR"/>
            </a:pPr>
            <a:r>
              <a:rPr lang="pt-BR" dirty="0"/>
              <a:t>Tipo de Papel: Os pôsteres (banners) deverão, preferencialmente, ser feitos com papel firme, de boa </a:t>
            </a:r>
            <a:r>
              <a:rPr lang="pt-BR" dirty="0" smtClean="0"/>
              <a:t>gramatura, em papel ou lona/similar</a:t>
            </a:r>
            <a:r>
              <a:rPr lang="pt-BR" dirty="0"/>
              <a:t>. </a:t>
            </a:r>
            <a:endParaRPr lang="pt-BR" dirty="0" smtClean="0"/>
          </a:p>
          <a:p>
            <a:pPr marL="1371600" indent="-1371600" algn="just">
              <a:buAutoNum type="alphaLcParenR"/>
            </a:pPr>
            <a:endParaRPr lang="pt-BR" dirty="0"/>
          </a:p>
          <a:p>
            <a:pPr marL="1371600" indent="-1371600" algn="just">
              <a:buAutoNum type="alphaLcParenR"/>
            </a:pPr>
            <a:r>
              <a:rPr lang="pt-BR" dirty="0"/>
              <a:t>Cor do Papel: A cor do plano de fundo dos pôsteres (banners) será </a:t>
            </a:r>
            <a:r>
              <a:rPr lang="pt-BR" dirty="0" smtClean="0"/>
              <a:t>de cor branca, é </a:t>
            </a:r>
            <a:r>
              <a:rPr lang="pt-BR" dirty="0"/>
              <a:t>recomendável a utilização de cores suaves para o fundo visto que cores intensas tornam a leitura cansativa. </a:t>
            </a:r>
            <a:endParaRPr lang="pt-BR" dirty="0" smtClean="0"/>
          </a:p>
          <a:p>
            <a:pPr marL="1371600" indent="-1371600" algn="just">
              <a:buAutoNum type="alphaLcParenR"/>
            </a:pPr>
            <a:endParaRPr lang="pt-BR" dirty="0"/>
          </a:p>
          <a:p>
            <a:pPr marL="1371600" indent="-1371600" algn="just">
              <a:buAutoNum type="alphaLcParenR"/>
            </a:pPr>
            <a:r>
              <a:rPr lang="pt-BR" dirty="0" smtClean="0"/>
              <a:t>O modelo oficial para impressão do banners é esse, e deve seguir a sequência conforme  exemplificada no modelo acima. </a:t>
            </a:r>
          </a:p>
          <a:p>
            <a:pPr marL="1371600" indent="-1371600" algn="just">
              <a:buAutoNum type="alphaLcParenR"/>
            </a:pPr>
            <a:endParaRPr lang="pt-BR" dirty="0"/>
          </a:p>
          <a:p>
            <a:pPr marL="1371600" indent="-1371600" algn="just">
              <a:buAutoNum type="alphaLcParenR"/>
            </a:pPr>
            <a:r>
              <a:rPr lang="pt-BR" dirty="0"/>
              <a:t>O pôster (banner) será exposto pelo(s) autor (es), em horário, data e local a serem divulgados pela Comissão Organizadora. </a:t>
            </a:r>
          </a:p>
        </p:txBody>
      </p:sp>
    </p:spTree>
    <p:extLst>
      <p:ext uri="{BB962C8B-B14F-4D97-AF65-F5344CB8AC3E}">
        <p14:creationId xmlns:p14="http://schemas.microsoft.com/office/powerpoint/2010/main" val="20523369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344</Words>
  <Application>Microsoft Office PowerPoint</Application>
  <PresentationFormat>Personalizar</PresentationFormat>
  <Paragraphs>39</Paragraphs>
  <Slides>2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Futura Md BT</vt:lpstr>
      <vt:lpstr>Times New Roman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aleff oliver</cp:lastModifiedBy>
  <cp:revision>23</cp:revision>
  <dcterms:created xsi:type="dcterms:W3CDTF">2016-05-30T23:53:37Z</dcterms:created>
  <dcterms:modified xsi:type="dcterms:W3CDTF">2019-11-01T03:21:24Z</dcterms:modified>
</cp:coreProperties>
</file>