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36004500"/>
  <p:notesSz cx="6858000" cy="96377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14338" indent="42863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828675" indent="85725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243013" indent="128588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658938" indent="169863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76">
          <p15:clr>
            <a:srgbClr val="A4A3A4"/>
          </p15:clr>
        </p15:guide>
        <p15:guide id="2" pos="101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0C0C0"/>
    <a:srgbClr val="003300"/>
    <a:srgbClr val="003366"/>
    <a:srgbClr val="008000"/>
    <a:srgbClr val="00CC00"/>
    <a:srgbClr val="8080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645" autoAdjust="0"/>
  </p:normalViewPr>
  <p:slideViewPr>
    <p:cSldViewPr>
      <p:cViewPr>
        <p:scale>
          <a:sx n="30" d="100"/>
          <a:sy n="30" d="100"/>
        </p:scale>
        <p:origin x="-1728" y="-80"/>
      </p:cViewPr>
      <p:guideLst>
        <p:guide orient="horz" pos="11376"/>
        <p:guide pos="10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uno\AppData\Roaming\Microsoft\Excel\graf%20(version%202).xlsb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904821740027"/>
          <c:y val="0.0277732688087392"/>
          <c:w val="0.594943530691473"/>
          <c:h val="0.860736216603224"/>
        </c:manualLayout>
      </c:layout>
      <c:scatterChart>
        <c:scatterStyle val="lineMarker"/>
        <c:varyColors val="0"/>
        <c:ser>
          <c:idx val="0"/>
          <c:order val="0"/>
          <c:tx>
            <c:v>Mulheres contribuintes</c:v>
          </c:tx>
          <c:spPr>
            <a:ln w="19050">
              <a:solidFill>
                <a:srgbClr val="FF0000">
                  <a:alpha val="99000"/>
                </a:srgbClr>
              </a:solidFill>
            </a:ln>
          </c:spPr>
          <c:marker>
            <c:symbol val="none"/>
          </c:marker>
          <c:xVal>
            <c:numRef>
              <c:f>Plan1!$A$1:$A$11</c:f>
              <c:numCache>
                <c:formatCode>General</c:formatCode>
                <c:ptCount val="11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</c:numCache>
            </c:numRef>
          </c:xVal>
          <c:yVal>
            <c:numRef>
              <c:f>Plan1!$B$1:$B$11</c:f>
              <c:numCache>
                <c:formatCode>General</c:formatCode>
                <c:ptCount val="11"/>
                <c:pt idx="0">
                  <c:v>5.01317520763335E6</c:v>
                </c:pt>
                <c:pt idx="1">
                  <c:v>5.26902465720524E6</c:v>
                </c:pt>
                <c:pt idx="2">
                  <c:v>5.55239332415888E6</c:v>
                </c:pt>
                <c:pt idx="3">
                  <c:v>5.86797352017446E6</c:v>
                </c:pt>
                <c:pt idx="4">
                  <c:v>6.22158862699564E6</c:v>
                </c:pt>
                <c:pt idx="5">
                  <c:v>6.62055575281831E6</c:v>
                </c:pt>
                <c:pt idx="6">
                  <c:v>7.07419748438536E6</c:v>
                </c:pt>
                <c:pt idx="7">
                  <c:v>7.59457950774502E6</c:v>
                </c:pt>
                <c:pt idx="8">
                  <c:v>8.19759963766889E6</c:v>
                </c:pt>
                <c:pt idx="9">
                  <c:v>8.9046404180496E6</c:v>
                </c:pt>
                <c:pt idx="10">
                  <c:v>9.74515766517884E6</c:v>
                </c:pt>
              </c:numCache>
            </c:numRef>
          </c:yVal>
          <c:smooth val="0"/>
        </c:ser>
        <c:ser>
          <c:idx val="1"/>
          <c:order val="1"/>
          <c:tx>
            <c:v>Mulheres Aposentadas</c:v>
          </c:tx>
          <c:spPr>
            <a:ln w="19050">
              <a:solidFill>
                <a:srgbClr val="4F81BD">
                  <a:alpha val="99000"/>
                </a:srgbClr>
              </a:solidFill>
            </a:ln>
          </c:spPr>
          <c:marker>
            <c:symbol val="none"/>
          </c:marker>
          <c:xVal>
            <c:numRef>
              <c:f>Plan1!$A$1:$A$11</c:f>
              <c:numCache>
                <c:formatCode>General</c:formatCode>
                <c:ptCount val="11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</c:numCache>
            </c:numRef>
          </c:xVal>
          <c:yVal>
            <c:numRef>
              <c:f>Plan1!$C$1:$C$11</c:f>
              <c:numCache>
                <c:formatCode>General</c:formatCode>
                <c:ptCount val="11"/>
                <c:pt idx="0">
                  <c:v>4.57229586363636E6</c:v>
                </c:pt>
                <c:pt idx="1">
                  <c:v>5.01697803636372E6</c:v>
                </c:pt>
                <c:pt idx="2">
                  <c:v>5.46166020909095E6</c:v>
                </c:pt>
                <c:pt idx="3">
                  <c:v>5.90634238181817E6</c:v>
                </c:pt>
                <c:pt idx="4">
                  <c:v>6.35102455454552E6</c:v>
                </c:pt>
                <c:pt idx="5">
                  <c:v>6.79570672727275E6</c:v>
                </c:pt>
                <c:pt idx="6">
                  <c:v>7.24038889999998E6</c:v>
                </c:pt>
                <c:pt idx="7">
                  <c:v>7.68507107272732E6</c:v>
                </c:pt>
                <c:pt idx="8">
                  <c:v>8.12975324545455E6</c:v>
                </c:pt>
                <c:pt idx="9">
                  <c:v>8.5744354181819E6</c:v>
                </c:pt>
                <c:pt idx="10">
                  <c:v>9.01911759090912E6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374424"/>
        <c:axId val="2092254424"/>
      </c:scatterChart>
      <c:valAx>
        <c:axId val="2130374424"/>
        <c:scaling>
          <c:orientation val="minMax"/>
          <c:max val="2014.0"/>
          <c:min val="2004.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pt-BR" sz="2000"/>
                  <a:t>Anos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92254424"/>
        <c:crosses val="autoZero"/>
        <c:crossBetween val="midCat"/>
        <c:majorUnit val="1.0"/>
      </c:valAx>
      <c:valAx>
        <c:axId val="2092254424"/>
        <c:scaling>
          <c:orientation val="minMax"/>
          <c:max val="9.8E6"/>
          <c:min val="4.4E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 b="1"/>
                </a:pPr>
                <a:r>
                  <a:rPr lang="en-US" sz="2800" b="1"/>
                  <a:t>Número de Mulheres</a:t>
                </a:r>
              </a:p>
            </c:rich>
          </c:tx>
          <c:layout/>
          <c:overlay val="0"/>
        </c:title>
        <c:numFmt formatCode="0.0E+00" sourceLinked="0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2000"/>
            </a:pPr>
            <a:endParaRPr lang="en-US"/>
          </a:p>
        </c:txPr>
        <c:crossAx val="2130374424"/>
        <c:crosses val="autoZero"/>
        <c:crossBetween val="midCat"/>
        <c:majorUnit val="500000.0"/>
      </c:valAx>
    </c:plotArea>
    <c:legend>
      <c:legendPos val="r"/>
      <c:layout>
        <c:manualLayout>
          <c:xMode val="edge"/>
          <c:yMode val="edge"/>
          <c:x val="0.743552181961772"/>
          <c:y val="0.447988975409242"/>
          <c:w val="0.243524040847903"/>
          <c:h val="0.279965524700553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360023231384"/>
          <c:y val="0.0503598259197254"/>
          <c:w val="0.650493892729173"/>
          <c:h val="0.742889439487567"/>
        </c:manualLayout>
      </c:layout>
      <c:scatterChart>
        <c:scatterStyle val="lineMarker"/>
        <c:varyColors val="0"/>
        <c:ser>
          <c:idx val="0"/>
          <c:order val="0"/>
          <c:tx>
            <c:v>Contribuintes</c:v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</c:numCache>
            </c:numRef>
          </c:xVal>
          <c:yVal>
            <c:numRef>
              <c:f>Plan1!$B$2:$B$12</c:f>
              <c:numCache>
                <c:formatCode>General</c:formatCode>
                <c:ptCount val="11"/>
                <c:pt idx="0">
                  <c:v>5.026765E6</c:v>
                </c:pt>
                <c:pt idx="1">
                  <c:v>5.293016E6</c:v>
                </c:pt>
                <c:pt idx="2">
                  <c:v>5.417249E6</c:v>
                </c:pt>
                <c:pt idx="3">
                  <c:v>5.811495E6</c:v>
                </c:pt>
                <c:pt idx="4">
                  <c:v>6.244999E6</c:v>
                </c:pt>
                <c:pt idx="5">
                  <c:v>6.60608E6</c:v>
                </c:pt>
                <c:pt idx="6">
                  <c:v>7.195986E6</c:v>
                </c:pt>
                <c:pt idx="7">
                  <c:v>7.857668E6</c:v>
                </c:pt>
                <c:pt idx="8">
                  <c:v>8.537945E6</c:v>
                </c:pt>
                <c:pt idx="9">
                  <c:v>8.898395E6</c:v>
                </c:pt>
                <c:pt idx="10">
                  <c:v>9.113951E6</c:v>
                </c:pt>
              </c:numCache>
            </c:numRef>
          </c:yVal>
          <c:smooth val="0"/>
        </c:ser>
        <c:ser>
          <c:idx val="1"/>
          <c:order val="1"/>
          <c:tx>
            <c:v>Aposentadas</c:v>
          </c:tx>
          <c:spPr>
            <a:ln w="28575">
              <a:noFill/>
            </a:ln>
          </c:spPr>
          <c:marker>
            <c:spPr>
              <a:solidFill>
                <a:schemeClr val="accent6"/>
              </a:solidFill>
            </c:spPr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</c:numCache>
            </c:numRef>
          </c:xVal>
          <c:yVal>
            <c:numRef>
              <c:f>Plan1!$C$2:$C$12</c:f>
              <c:numCache>
                <c:formatCode>General</c:formatCode>
                <c:ptCount val="11"/>
                <c:pt idx="0">
                  <c:v>4.492078E6</c:v>
                </c:pt>
                <c:pt idx="1">
                  <c:v>4.76505E6</c:v>
                </c:pt>
                <c:pt idx="2">
                  <c:v>5.028116E6</c:v>
                </c:pt>
                <c:pt idx="3">
                  <c:v>6.211179E6</c:v>
                </c:pt>
                <c:pt idx="4">
                  <c:v>6.760423E6</c:v>
                </c:pt>
                <c:pt idx="5">
                  <c:v>7.105331E6</c:v>
                </c:pt>
                <c:pt idx="6">
                  <c:v>7.419146E6</c:v>
                </c:pt>
                <c:pt idx="7">
                  <c:v>7.655216E6</c:v>
                </c:pt>
                <c:pt idx="8">
                  <c:v>8.080204E6</c:v>
                </c:pt>
                <c:pt idx="9">
                  <c:v>8.447587E6</c:v>
                </c:pt>
                <c:pt idx="10">
                  <c:v>8.788444E6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328744"/>
        <c:axId val="2099335896"/>
      </c:scatterChart>
      <c:valAx>
        <c:axId val="2099328744"/>
        <c:scaling>
          <c:orientation val="minMax"/>
          <c:max val="2015.0"/>
          <c:min val="2003.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pt-BR" sz="2000"/>
                  <a:t>Anos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99335896"/>
        <c:crosses val="autoZero"/>
        <c:crossBetween val="midCat"/>
      </c:valAx>
      <c:valAx>
        <c:axId val="2099335896"/>
        <c:scaling>
          <c:orientation val="minMax"/>
          <c:min val="4.0E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pt-BR" sz="2000"/>
                  <a:t>População de mulheres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99328744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image" Target="../media/image13.wmf"/><Relationship Id="rId13" Type="http://schemas.openxmlformats.org/officeDocument/2006/relationships/image" Target="../media/image14.wmf"/><Relationship Id="rId14" Type="http://schemas.openxmlformats.org/officeDocument/2006/relationships/image" Target="../media/image15.wmf"/><Relationship Id="rId15" Type="http://schemas.openxmlformats.org/officeDocument/2006/relationships/image" Target="../media/image16.wmf"/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0.12871</cdr:x>
      <cdr:y>0.32876</cdr:y>
    </cdr:from>
    <cdr:to>
      <cdr:x>0.57213</cdr:x>
      <cdr:y>0.32878</cdr:y>
    </cdr:to>
    <cdr:cxnSp macro="">
      <cdr:nvCxnSpPr>
        <cdr:cNvPr id="15" name="Conector reto 14"/>
        <cdr:cNvCxnSpPr/>
      </cdr:nvCxnSpPr>
      <cdr:spPr bwMode="auto">
        <a:xfrm xmlns:a="http://schemas.openxmlformats.org/drawingml/2006/main" flipV="1">
          <a:off x="1734771" y="2975402"/>
          <a:ext cx="5976664" cy="172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6600"/>
          </a:solidFill>
          <a:prstDash val="sysDot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1" rIns="90680" bIns="45341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1" rIns="90680" bIns="45341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8763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1" rIns="90680" bIns="45341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8763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1" rIns="90680" bIns="45341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345A5E41-B0CE-471B-90CD-CA8189B8DB98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400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18AADF-613F-49FB-8B9A-733CAC96A660}" type="datetimeFigureOut">
              <a:rPr lang="pt-BR"/>
              <a:pPr>
                <a:defRPr/>
              </a:pPr>
              <a:t>22/06/17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722313"/>
            <a:ext cx="3254375" cy="3614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578350"/>
            <a:ext cx="5486400" cy="433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53525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153525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F27B81-72B6-4498-9A93-4362B59C656C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5345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58" y="11184580"/>
            <a:ext cx="27543135" cy="771778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15" y="20402550"/>
            <a:ext cx="22682220" cy="9201605"/>
          </a:xfrm>
        </p:spPr>
        <p:txBody>
          <a:bodyPr/>
          <a:lstStyle>
            <a:lvl1pPr marL="0" indent="0" algn="ctr">
              <a:buNone/>
              <a:defRPr/>
            </a:lvl1pPr>
            <a:lvl2pPr marL="414818" indent="0" algn="ctr">
              <a:buNone/>
              <a:defRPr/>
            </a:lvl2pPr>
            <a:lvl3pPr marL="829635" indent="0" algn="ctr">
              <a:buNone/>
              <a:defRPr/>
            </a:lvl3pPr>
            <a:lvl4pPr marL="1244453" indent="0" algn="ctr">
              <a:buNone/>
              <a:defRPr/>
            </a:lvl4pPr>
            <a:lvl5pPr marL="1659270" indent="0" algn="ctr">
              <a:buNone/>
              <a:defRPr/>
            </a:lvl5pPr>
            <a:lvl6pPr marL="2074088" indent="0" algn="ctr">
              <a:buNone/>
              <a:defRPr/>
            </a:lvl6pPr>
            <a:lvl7pPr marL="2488905" indent="0" algn="ctr">
              <a:buNone/>
              <a:defRPr/>
            </a:lvl7pPr>
            <a:lvl8pPr marL="2903723" indent="0" algn="ctr">
              <a:buNone/>
              <a:defRPr/>
            </a:lvl8pPr>
            <a:lvl9pPr marL="331854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C201C-C184-42BD-9BA6-E93654DF278B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F7F73-01BE-441A-A1E6-650A090A1C1F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09" y="3200855"/>
            <a:ext cx="6885784" cy="288036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458" y="3200855"/>
            <a:ext cx="20509865" cy="288036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12D4-469F-4286-975B-22E1656C7AA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95F62-F99E-44E2-AFCE-756BD67EEACC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508" y="23135619"/>
            <a:ext cx="27543135" cy="715180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508" y="15259635"/>
            <a:ext cx="27543135" cy="7875984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818" indent="0">
              <a:buNone/>
              <a:defRPr sz="1600"/>
            </a:lvl2pPr>
            <a:lvl3pPr marL="829635" indent="0">
              <a:buNone/>
              <a:defRPr sz="1500"/>
            </a:lvl3pPr>
            <a:lvl4pPr marL="1244453" indent="0">
              <a:buNone/>
              <a:defRPr sz="1300"/>
            </a:lvl4pPr>
            <a:lvl5pPr marL="1659270" indent="0">
              <a:buNone/>
              <a:defRPr sz="1300"/>
            </a:lvl5pPr>
            <a:lvl6pPr marL="2074088" indent="0">
              <a:buNone/>
              <a:defRPr sz="1300"/>
            </a:lvl6pPr>
            <a:lvl7pPr marL="2488905" indent="0">
              <a:buNone/>
              <a:defRPr sz="1300"/>
            </a:lvl7pPr>
            <a:lvl8pPr marL="2903723" indent="0">
              <a:buNone/>
              <a:defRPr sz="1300"/>
            </a:lvl8pPr>
            <a:lvl9pPr marL="3318540" indent="0">
              <a:buNone/>
              <a:defRPr sz="1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A48AF-CE23-4F2D-A1C4-6C5F2AD91A7E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458" y="10401755"/>
            <a:ext cx="13697824" cy="2160270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5768" y="10401755"/>
            <a:ext cx="13697824" cy="2160270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F1F75-58C6-4D10-A8EB-D461AF1F07C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18" y="1441544"/>
            <a:ext cx="29162416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17" y="8058735"/>
            <a:ext cx="14316961" cy="335905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818" indent="0">
              <a:buNone/>
              <a:defRPr sz="1800" b="1"/>
            </a:lvl2pPr>
            <a:lvl3pPr marL="829635" indent="0">
              <a:buNone/>
              <a:defRPr sz="1600" b="1"/>
            </a:lvl3pPr>
            <a:lvl4pPr marL="1244453" indent="0">
              <a:buNone/>
              <a:defRPr sz="1500" b="1"/>
            </a:lvl4pPr>
            <a:lvl5pPr marL="1659270" indent="0">
              <a:buNone/>
              <a:defRPr sz="1500" b="1"/>
            </a:lvl5pPr>
            <a:lvl6pPr marL="2074088" indent="0">
              <a:buNone/>
              <a:defRPr sz="1500" b="1"/>
            </a:lvl6pPr>
            <a:lvl7pPr marL="2488905" indent="0">
              <a:buNone/>
              <a:defRPr sz="1500" b="1"/>
            </a:lvl7pPr>
            <a:lvl8pPr marL="2903723" indent="0">
              <a:buNone/>
              <a:defRPr sz="1500" b="1"/>
            </a:lvl8pPr>
            <a:lvl9pPr marL="3318540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17" y="11417791"/>
            <a:ext cx="14316961" cy="207448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127" y="8058735"/>
            <a:ext cx="14323107" cy="335905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818" indent="0">
              <a:buNone/>
              <a:defRPr sz="1800" b="1"/>
            </a:lvl2pPr>
            <a:lvl3pPr marL="829635" indent="0">
              <a:buNone/>
              <a:defRPr sz="1600" b="1"/>
            </a:lvl3pPr>
            <a:lvl4pPr marL="1244453" indent="0">
              <a:buNone/>
              <a:defRPr sz="1500" b="1"/>
            </a:lvl4pPr>
            <a:lvl5pPr marL="1659270" indent="0">
              <a:buNone/>
              <a:defRPr sz="1500" b="1"/>
            </a:lvl5pPr>
            <a:lvl6pPr marL="2074088" indent="0">
              <a:buNone/>
              <a:defRPr sz="1500" b="1"/>
            </a:lvl6pPr>
            <a:lvl7pPr marL="2488905" indent="0">
              <a:buNone/>
              <a:defRPr sz="1500" b="1"/>
            </a:lvl7pPr>
            <a:lvl8pPr marL="2903723" indent="0">
              <a:buNone/>
              <a:defRPr sz="1500" b="1"/>
            </a:lvl8pPr>
            <a:lvl9pPr marL="3318540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127" y="11417791"/>
            <a:ext cx="14323107" cy="207448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4DDBB-B495-4FBA-96E2-C579B54583FA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C200E-622E-49E0-9983-CC5B2527F9EE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43AF7-8641-4B6D-83C7-7BB621F94F7A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18" y="1433362"/>
            <a:ext cx="10660520" cy="610030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491" y="1433362"/>
            <a:ext cx="18114743" cy="3072929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18" y="7533669"/>
            <a:ext cx="10660520" cy="24628988"/>
          </a:xfrm>
        </p:spPr>
        <p:txBody>
          <a:bodyPr/>
          <a:lstStyle>
            <a:lvl1pPr marL="0" indent="0">
              <a:buNone/>
              <a:defRPr sz="1300"/>
            </a:lvl1pPr>
            <a:lvl2pPr marL="414818" indent="0">
              <a:buNone/>
              <a:defRPr sz="1100"/>
            </a:lvl2pPr>
            <a:lvl3pPr marL="829635" indent="0">
              <a:buNone/>
              <a:defRPr sz="900"/>
            </a:lvl3pPr>
            <a:lvl4pPr marL="1244453" indent="0">
              <a:buNone/>
              <a:defRPr sz="800"/>
            </a:lvl4pPr>
            <a:lvl5pPr marL="1659270" indent="0">
              <a:buNone/>
              <a:defRPr sz="800"/>
            </a:lvl5pPr>
            <a:lvl6pPr marL="2074088" indent="0">
              <a:buNone/>
              <a:defRPr sz="800"/>
            </a:lvl6pPr>
            <a:lvl7pPr marL="2488905" indent="0">
              <a:buNone/>
              <a:defRPr sz="800"/>
            </a:lvl7pPr>
            <a:lvl8pPr marL="2903723" indent="0">
              <a:buNone/>
              <a:defRPr sz="800"/>
            </a:lvl8pPr>
            <a:lvl9pPr marL="3318540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D4698-A0D2-424D-B1CC-ED6C7C230006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145" y="25203151"/>
            <a:ext cx="19442123" cy="297582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145" y="3217221"/>
            <a:ext cx="19442123" cy="21602700"/>
          </a:xfrm>
        </p:spPr>
        <p:txBody>
          <a:bodyPr/>
          <a:lstStyle>
            <a:lvl1pPr marL="0" indent="0">
              <a:buNone/>
              <a:defRPr sz="2900"/>
            </a:lvl1pPr>
            <a:lvl2pPr marL="414818" indent="0">
              <a:buNone/>
              <a:defRPr sz="2500"/>
            </a:lvl2pPr>
            <a:lvl3pPr marL="829635" indent="0">
              <a:buNone/>
              <a:defRPr sz="2200"/>
            </a:lvl3pPr>
            <a:lvl4pPr marL="1244453" indent="0">
              <a:buNone/>
              <a:defRPr sz="1800"/>
            </a:lvl4pPr>
            <a:lvl5pPr marL="1659270" indent="0">
              <a:buNone/>
              <a:defRPr sz="1800"/>
            </a:lvl5pPr>
            <a:lvl6pPr marL="2074088" indent="0">
              <a:buNone/>
              <a:defRPr sz="1800"/>
            </a:lvl6pPr>
            <a:lvl7pPr marL="2488905" indent="0">
              <a:buNone/>
              <a:defRPr sz="1800"/>
            </a:lvl7pPr>
            <a:lvl8pPr marL="2903723" indent="0">
              <a:buNone/>
              <a:defRPr sz="1800"/>
            </a:lvl8pPr>
            <a:lvl9pPr marL="3318540" indent="0">
              <a:buNone/>
              <a:defRPr sz="18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145" y="28178977"/>
            <a:ext cx="19442123" cy="4225074"/>
          </a:xfrm>
        </p:spPr>
        <p:txBody>
          <a:bodyPr/>
          <a:lstStyle>
            <a:lvl1pPr marL="0" indent="0">
              <a:buNone/>
              <a:defRPr sz="1300"/>
            </a:lvl1pPr>
            <a:lvl2pPr marL="414818" indent="0">
              <a:buNone/>
              <a:defRPr sz="1100"/>
            </a:lvl2pPr>
            <a:lvl3pPr marL="829635" indent="0">
              <a:buNone/>
              <a:defRPr sz="900"/>
            </a:lvl3pPr>
            <a:lvl4pPr marL="1244453" indent="0">
              <a:buNone/>
              <a:defRPr sz="800"/>
            </a:lvl4pPr>
            <a:lvl5pPr marL="1659270" indent="0">
              <a:buNone/>
              <a:defRPr sz="800"/>
            </a:lvl5pPr>
            <a:lvl6pPr marL="2074088" indent="0">
              <a:buNone/>
              <a:defRPr sz="800"/>
            </a:lvl6pPr>
            <a:lvl7pPr marL="2488905" indent="0">
              <a:buNone/>
              <a:defRPr sz="800"/>
            </a:lvl7pPr>
            <a:lvl8pPr marL="2903723" indent="0">
              <a:buNone/>
              <a:defRPr sz="800"/>
            </a:lvl8pPr>
            <a:lvl9pPr marL="3318540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5AA93-CB36-4366-8D3D-1B88448565AB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200400"/>
            <a:ext cx="275431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64" tIns="41482" rIns="82964" bIns="414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0401300"/>
            <a:ext cx="27543125" cy="2160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64" tIns="41482" rIns="82964" bIns="414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2804100"/>
            <a:ext cx="67500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964" tIns="41482" rIns="82964" bIns="414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2804100"/>
            <a:ext cx="10261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964" tIns="41482" rIns="82964" bIns="41482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2804100"/>
            <a:ext cx="67500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964" tIns="41482" rIns="82964" bIns="414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+mn-lt"/>
              </a:defRPr>
            </a:lvl1pPr>
          </a:lstStyle>
          <a:p>
            <a:pPr>
              <a:defRPr/>
            </a:pPr>
            <a:fld id="{789CAF28-6C9B-4257-8B5B-49AA61750C5D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52388" y="17162463"/>
          <a:ext cx="159702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Imagem de bitmap" r:id="rId14" imgW="1800476" imgH="1809524" progId="PBrush">
                  <p:embed/>
                </p:oleObj>
              </mc:Choice>
              <mc:Fallback>
                <p:oleObj name="Imagem de bitmap" r:id="rId14" imgW="1800476" imgH="1809524" progId="PBrush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17162463"/>
                        <a:ext cx="1597025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1481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829635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244453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65927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09563" indent="-309563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73100" indent="-258763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36638" indent="-206375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50975" indent="-20637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65313" indent="-20637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81497" indent="-207409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96314" indent="-207409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111132" indent="-207409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525949" indent="-207409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2963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818" algn="l" defTabSz="82963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635" algn="l" defTabSz="82963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453" algn="l" defTabSz="82963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9270" algn="l" defTabSz="82963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088" algn="l" defTabSz="82963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905" algn="l" defTabSz="82963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723" algn="l" defTabSz="82963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8540" algn="l" defTabSz="82963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0.wmf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11.wmf"/><Relationship Id="rId23" Type="http://schemas.openxmlformats.org/officeDocument/2006/relationships/oleObject" Target="../embeddings/oleObject12.bin"/><Relationship Id="rId24" Type="http://schemas.openxmlformats.org/officeDocument/2006/relationships/image" Target="../media/image12.wmf"/><Relationship Id="rId25" Type="http://schemas.openxmlformats.org/officeDocument/2006/relationships/oleObject" Target="../embeddings/oleObject13.bin"/><Relationship Id="rId26" Type="http://schemas.openxmlformats.org/officeDocument/2006/relationships/image" Target="../media/image13.wmf"/><Relationship Id="rId27" Type="http://schemas.openxmlformats.org/officeDocument/2006/relationships/oleObject" Target="../embeddings/oleObject14.bin"/><Relationship Id="rId28" Type="http://schemas.openxmlformats.org/officeDocument/2006/relationships/image" Target="../media/image14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30" Type="http://schemas.openxmlformats.org/officeDocument/2006/relationships/image" Target="../media/image15.wmf"/><Relationship Id="rId31" Type="http://schemas.openxmlformats.org/officeDocument/2006/relationships/image" Target="../media/image17.jpeg"/><Relationship Id="rId32" Type="http://schemas.openxmlformats.org/officeDocument/2006/relationships/image" Target="../media/image18.jpeg"/><Relationship Id="rId9" Type="http://schemas.openxmlformats.org/officeDocument/2006/relationships/oleObject" Target="../embeddings/oleObject5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wmf"/><Relationship Id="rId33" Type="http://schemas.openxmlformats.org/officeDocument/2006/relationships/image" Target="../media/image19.png"/><Relationship Id="rId34" Type="http://schemas.openxmlformats.org/officeDocument/2006/relationships/image" Target="../media/image20.jpeg"/><Relationship Id="rId35" Type="http://schemas.openxmlformats.org/officeDocument/2006/relationships/chart" Target="../charts/chart1.xml"/><Relationship Id="rId36" Type="http://schemas.openxmlformats.org/officeDocument/2006/relationships/chart" Target="../charts/chart2.xml"/><Relationship Id="rId10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12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7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9.wmf"/><Relationship Id="rId19" Type="http://schemas.openxmlformats.org/officeDocument/2006/relationships/oleObject" Target="../embeddings/oleObject10.bin"/><Relationship Id="rId37" Type="http://schemas.openxmlformats.org/officeDocument/2006/relationships/oleObject" Target="../embeddings/oleObject16.bin"/><Relationship Id="rId38" Type="http://schemas.openxmlformats.org/officeDocument/2006/relationships/image" Target="../media/image16.wmf"/><Relationship Id="rId40" Type="http://schemas.openxmlformats.org/officeDocument/2006/relationships/image" Target="../media/image22.png"/><Relationship Id="rId41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356"/>
          <p:cNvSpPr txBox="1">
            <a:spLocks noChangeArrowheads="1"/>
          </p:cNvSpPr>
          <p:nvPr/>
        </p:nvSpPr>
        <p:spPr bwMode="auto">
          <a:xfrm>
            <a:off x="16571174" y="30410547"/>
            <a:ext cx="15117762" cy="303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64" tIns="41482" rIns="82964" bIns="41482">
            <a:spAutoFit/>
          </a:bodyPr>
          <a:lstStyle/>
          <a:p>
            <a:pPr algn="just"/>
            <a:r>
              <a:rPr lang="pt-BR" sz="2800" baseline="30000" dirty="0">
                <a:latin typeface="+mn-lt"/>
              </a:rPr>
              <a:t>[1] </a:t>
            </a:r>
            <a:r>
              <a:rPr lang="pt-BR" sz="2800" dirty="0" smtClean="0">
                <a:latin typeface="+mn-lt"/>
              </a:rPr>
              <a:t>R. C. </a:t>
            </a:r>
            <a:r>
              <a:rPr lang="pt-BR" sz="2800" dirty="0" err="1" smtClean="0">
                <a:latin typeface="+mn-lt"/>
              </a:rPr>
              <a:t>Bassanezi</a:t>
            </a:r>
            <a:r>
              <a:rPr lang="pt-BR" sz="2800" dirty="0" smtClean="0">
                <a:latin typeface="+mn-lt"/>
              </a:rPr>
              <a:t>, “</a:t>
            </a:r>
            <a:r>
              <a:rPr lang="pt-BR" sz="2800" i="1" dirty="0" smtClean="0">
                <a:latin typeface="+mn-lt"/>
              </a:rPr>
              <a:t>Ensino-aprendizagem com modelagem matemática: uma nova estratégia”</a:t>
            </a:r>
            <a:r>
              <a:rPr lang="pt-BR" sz="2800" dirty="0" smtClean="0">
                <a:latin typeface="+mn-lt"/>
              </a:rPr>
              <a:t>, Editora Contexto, São Paulo, (2002). </a:t>
            </a:r>
            <a:endParaRPr lang="pt-BR" sz="2800" dirty="0">
              <a:latin typeface="+mn-lt"/>
            </a:endParaRPr>
          </a:p>
          <a:p>
            <a:pPr algn="just"/>
            <a:r>
              <a:rPr lang="pt-BR" sz="2800" baseline="30000" dirty="0">
                <a:latin typeface="+mn-lt"/>
              </a:rPr>
              <a:t>[2]</a:t>
            </a:r>
            <a:r>
              <a:rPr lang="pt-BR" sz="2800" dirty="0">
                <a:latin typeface="+mn-lt"/>
              </a:rPr>
              <a:t> </a:t>
            </a:r>
            <a:r>
              <a:rPr lang="pt-BR" sz="2800" dirty="0" smtClean="0">
                <a:latin typeface="+mn-lt"/>
              </a:rPr>
              <a:t>Ministério da Previdência Social. Informe de Previdência Social: A Mulher e a Previdência Social, volume 27, número 2, Brasília, 2015.</a:t>
            </a:r>
            <a:endParaRPr lang="pt-BR" sz="2800" dirty="0">
              <a:latin typeface="+mn-lt"/>
            </a:endParaRPr>
          </a:p>
          <a:p>
            <a:pPr algn="just"/>
            <a:r>
              <a:rPr lang="pt-BR" sz="2800" baseline="30000" dirty="0">
                <a:latin typeface="+mn-lt"/>
              </a:rPr>
              <a:t>[</a:t>
            </a:r>
            <a:r>
              <a:rPr lang="pt-BR" sz="2800" baseline="30000" dirty="0" smtClean="0">
                <a:latin typeface="+mn-lt"/>
              </a:rPr>
              <a:t>3]</a:t>
            </a:r>
            <a:r>
              <a:rPr lang="pt-BR" sz="2800" dirty="0" smtClean="0">
                <a:latin typeface="+mn-lt"/>
              </a:rPr>
              <a:t>Anuário Estatístico da Previdência Social 2004-2006.Site: http://www1.previdencia.gov.br/aeps2006/15\_01\_04.</a:t>
            </a:r>
            <a:r>
              <a:rPr lang="pt-BR" sz="2800" dirty="0" err="1" smtClean="0">
                <a:latin typeface="+mn-lt"/>
              </a:rPr>
              <a:t>asp</a:t>
            </a:r>
            <a:endParaRPr lang="pt-BR" sz="2800" dirty="0">
              <a:latin typeface="+mn-lt"/>
            </a:endParaRPr>
          </a:p>
          <a:p>
            <a:pPr algn="just"/>
            <a:endParaRPr lang="pt-BR" sz="2400" dirty="0">
              <a:latin typeface="Book Antiqua" pitchFamily="18" charset="0"/>
            </a:endParaRPr>
          </a:p>
        </p:txBody>
      </p:sp>
      <p:sp>
        <p:nvSpPr>
          <p:cNvPr id="2051" name="Text Box 1369"/>
          <p:cNvSpPr txBox="1">
            <a:spLocks noChangeArrowheads="1"/>
          </p:cNvSpPr>
          <p:nvPr/>
        </p:nvSpPr>
        <p:spPr bwMode="auto">
          <a:xfrm>
            <a:off x="8785201" y="928568"/>
            <a:ext cx="15931627" cy="185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64" tIns="41482" rIns="82964" bIns="41482"/>
          <a:lstStyle/>
          <a:p>
            <a:pPr algn="ctr">
              <a:defRPr/>
            </a:pPr>
            <a:r>
              <a:rPr lang="pt-BR" sz="5400" b="1" dirty="0">
                <a:ln>
                  <a:solidFill>
                    <a:srgbClr val="0066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Modelagem Matemática </a:t>
            </a:r>
            <a:r>
              <a:rPr lang="pt-BR" sz="5400" b="1" dirty="0" smtClean="0">
                <a:ln>
                  <a:solidFill>
                    <a:srgbClr val="0066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Aplicada</a:t>
            </a:r>
          </a:p>
          <a:p>
            <a:pPr algn="ctr">
              <a:defRPr/>
            </a:pPr>
            <a:r>
              <a:rPr lang="pt-BR" sz="5400" b="1" dirty="0" smtClean="0">
                <a:ln>
                  <a:solidFill>
                    <a:srgbClr val="0066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à evolução da mulher na Previdência Social </a:t>
            </a:r>
            <a:endParaRPr lang="en-US" sz="5400" b="1" dirty="0">
              <a:ln>
                <a:solidFill>
                  <a:srgbClr val="006600"/>
                </a:solidFill>
              </a:ln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052" name="Text Box 1416"/>
          <p:cNvSpPr txBox="1">
            <a:spLocks noChangeArrowheads="1"/>
          </p:cNvSpPr>
          <p:nvPr/>
        </p:nvSpPr>
        <p:spPr bwMode="auto">
          <a:xfrm>
            <a:off x="5200573" y="3143146"/>
            <a:ext cx="21810662" cy="180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64" tIns="41482" rIns="82964" bIns="4148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 err="1" smtClean="0">
                <a:latin typeface="Book Antiqua" pitchFamily="18" charset="0"/>
              </a:rPr>
              <a:t>Ysla</a:t>
            </a:r>
            <a:r>
              <a:rPr lang="pt-BR" sz="3200" b="1" dirty="0" smtClean="0">
                <a:latin typeface="Book Antiqua" pitchFamily="18" charset="0"/>
              </a:rPr>
              <a:t> Costa, Mariana Souza, Cristiane  Faria– IME/UERJ – ysla.aguiar95@gmail.com, mariianasoouza20@hotmail.com, cofaria@ime.uerj.br</a:t>
            </a:r>
            <a:endParaRPr lang="pt-BR" sz="3200" b="1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b="1" dirty="0" smtClean="0">
                <a:latin typeface="Book Antiqua" pitchFamily="18" charset="0"/>
              </a:rPr>
              <a:t>Luciana Martino </a:t>
            </a:r>
            <a:r>
              <a:rPr lang="pt-BR" sz="3200" b="1" dirty="0">
                <a:latin typeface="Book Antiqua" pitchFamily="18" charset="0"/>
              </a:rPr>
              <a:t>– </a:t>
            </a:r>
            <a:r>
              <a:rPr lang="pt-BR" sz="3200" b="1" dirty="0" smtClean="0">
                <a:latin typeface="Book Antiqua" pitchFamily="18" charset="0"/>
              </a:rPr>
              <a:t>Colégio Pedro II </a:t>
            </a:r>
            <a:r>
              <a:rPr lang="pt-BR" sz="3200" b="1" dirty="0">
                <a:latin typeface="Book Antiqua" pitchFamily="18" charset="0"/>
              </a:rPr>
              <a:t>– Dep. de Matemática – </a:t>
            </a:r>
            <a:r>
              <a:rPr lang="pt-BR" sz="3200" b="1" dirty="0" smtClean="0">
                <a:latin typeface="Book Antiqua" pitchFamily="18" charset="0"/>
              </a:rPr>
              <a:t>lusantos@lncc.br</a:t>
            </a:r>
            <a:endParaRPr lang="pt-BR" sz="3200" b="1" dirty="0">
              <a:latin typeface="Book Antiqua" pitchFamily="18" charset="0"/>
            </a:endParaRPr>
          </a:p>
        </p:txBody>
      </p:sp>
      <p:sp>
        <p:nvSpPr>
          <p:cNvPr id="2055" name="Rectangle 200"/>
          <p:cNvSpPr>
            <a:spLocks noChangeArrowheads="1"/>
          </p:cNvSpPr>
          <p:nvPr/>
        </p:nvSpPr>
        <p:spPr bwMode="auto">
          <a:xfrm>
            <a:off x="557103" y="6429294"/>
            <a:ext cx="1518126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3000" dirty="0" smtClean="0">
                <a:latin typeface="Book Antiqua" pitchFamily="18" charset="0"/>
              </a:rPr>
              <a:t>	</a:t>
            </a:r>
            <a:r>
              <a:rPr lang="pt-BR" sz="3200" dirty="0">
                <a:latin typeface="+mn-lt"/>
              </a:rPr>
              <a:t>De acordo com a Pesquisa Nacional por Amostra de Domicílios 2013 (Pnad</a:t>
            </a:r>
            <a:r>
              <a:rPr lang="pt-BR" sz="3200" dirty="0" smtClean="0">
                <a:latin typeface="+mn-lt"/>
              </a:rPr>
              <a:t>), realizada </a:t>
            </a:r>
            <a:r>
              <a:rPr lang="pt-BR" sz="3200" dirty="0">
                <a:latin typeface="+mn-lt"/>
              </a:rPr>
              <a:t>pelo IBGE, são 103.685 milhões de mulheres contra 97.782 milhões de homens, e além disso, a expectativa de vida da mulher é superior à dos homens. Mas apesar de ser maioria na população, a participação feminina no mercado de trabalho, ainda é inferior à dos homens. Resultando que, as mulheres estão muito mais presentes dentre os desempregados, não contribuindo para a sua própria aposentadoria, o que faz com que, o tempo de contribuição delas seja menor e reflita nas condições de requerimento dos benefícios </a:t>
            </a:r>
            <a:r>
              <a:rPr lang="pt-BR" sz="3200" dirty="0" smtClean="0">
                <a:latin typeface="+mn-lt"/>
              </a:rPr>
              <a:t>previdenciários. </a:t>
            </a:r>
          </a:p>
          <a:p>
            <a:pPr algn="just"/>
            <a:r>
              <a:rPr lang="pt-BR" sz="3200" dirty="0">
                <a:latin typeface="+mn-lt"/>
              </a:rPr>
              <a:t> </a:t>
            </a:r>
            <a:r>
              <a:rPr lang="pt-BR" sz="3200" dirty="0" smtClean="0">
                <a:latin typeface="+mn-lt"/>
              </a:rPr>
              <a:t>         E </a:t>
            </a:r>
            <a:r>
              <a:rPr lang="pt-BR" sz="3200" dirty="0">
                <a:latin typeface="+mn-lt"/>
              </a:rPr>
              <a:t>essa questão, do pouco tempo de contribuição, é uma preocupação da Previdência Social, já que o ideal para que não se haja um "rombo" nas contas da Previdência é que o número de mulheres contribuintes seja maior ou igual ao número de aposentadas.	</a:t>
            </a:r>
            <a:endParaRPr lang="pt-BR" sz="3200" dirty="0" smtClean="0">
              <a:latin typeface="+mn-lt"/>
            </a:endParaRPr>
          </a:p>
        </p:txBody>
      </p:sp>
      <p:sp>
        <p:nvSpPr>
          <p:cNvPr id="2" name="Text Box 1346"/>
          <p:cNvSpPr txBox="1">
            <a:spLocks noChangeArrowheads="1"/>
          </p:cNvSpPr>
          <p:nvPr/>
        </p:nvSpPr>
        <p:spPr bwMode="auto">
          <a:xfrm>
            <a:off x="628541" y="5143410"/>
            <a:ext cx="15154275" cy="830263"/>
          </a:xfrm>
          <a:prstGeom prst="rect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 err="1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Introdução</a:t>
            </a:r>
            <a:endParaRPr lang="en-US" sz="4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 bwMode="auto">
          <a:xfrm>
            <a:off x="720477" y="13393738"/>
            <a:ext cx="15049500" cy="10686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2964" tIns="41482" rIns="82964" bIns="41482">
            <a:spAutoFit/>
          </a:bodyPr>
          <a:lstStyle/>
          <a:p>
            <a:pPr algn="just"/>
            <a:r>
              <a:rPr lang="pt-BR" sz="32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pt-BR" sz="3200" dirty="0" smtClean="0">
                <a:solidFill>
                  <a:schemeClr val="tx1"/>
                </a:solidFill>
              </a:rPr>
              <a:t>O objetivo deste trabalho é determinar, </a:t>
            </a:r>
            <a:r>
              <a:rPr lang="pt-BR" sz="3200" dirty="0">
                <a:solidFill>
                  <a:schemeClr val="tx1"/>
                </a:solidFill>
              </a:rPr>
              <a:t>utilizando </a:t>
            </a:r>
            <a:r>
              <a:rPr lang="pt-BR" sz="3200" dirty="0" smtClean="0">
                <a:solidFill>
                  <a:schemeClr val="tx1"/>
                </a:solidFill>
              </a:rPr>
              <a:t>modelos matemáticos, o ano no qual o </a:t>
            </a:r>
            <a:r>
              <a:rPr lang="pt-BR" sz="3200" dirty="0">
                <a:solidFill>
                  <a:schemeClr val="tx1"/>
                </a:solidFill>
              </a:rPr>
              <a:t>número de mulheres contribuintes é</a:t>
            </a:r>
            <a:r>
              <a:rPr lang="pt-BR" sz="3200" dirty="0" smtClean="0">
                <a:solidFill>
                  <a:schemeClr val="tx1"/>
                </a:solidFill>
              </a:rPr>
              <a:t> </a:t>
            </a:r>
            <a:r>
              <a:rPr lang="pt-BR" sz="3200" dirty="0">
                <a:solidFill>
                  <a:schemeClr val="tx1"/>
                </a:solidFill>
              </a:rPr>
              <a:t>igual ao </a:t>
            </a:r>
            <a:r>
              <a:rPr lang="pt-BR" sz="3200" dirty="0" smtClean="0">
                <a:solidFill>
                  <a:schemeClr val="tx1"/>
                </a:solidFill>
              </a:rPr>
              <a:t>número de mulheres </a:t>
            </a:r>
            <a:r>
              <a:rPr lang="pt-BR" sz="3200" dirty="0">
                <a:solidFill>
                  <a:schemeClr val="tx1"/>
                </a:solidFill>
              </a:rPr>
              <a:t>aposentadas</a:t>
            </a:r>
            <a:r>
              <a:rPr lang="pt-BR" sz="3200" dirty="0" smtClean="0">
                <a:solidFill>
                  <a:schemeClr val="tx1"/>
                </a:solidFill>
              </a:rPr>
              <a:t>.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2067" name="Rectangle 27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dirty="0"/>
          </a:p>
        </p:txBody>
      </p:sp>
      <p:sp>
        <p:nvSpPr>
          <p:cNvPr id="2068" name="Rectangle 28"/>
          <p:cNvSpPr>
            <a:spLocks noChangeArrowheads="1"/>
          </p:cNvSpPr>
          <p:nvPr/>
        </p:nvSpPr>
        <p:spPr bwMode="auto">
          <a:xfrm>
            <a:off x="0" y="207645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dirty="0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dirty="0"/>
          </a:p>
        </p:txBody>
      </p:sp>
      <p:sp>
        <p:nvSpPr>
          <p:cNvPr id="2070" name="Rectangle 32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dirty="0"/>
          </a:p>
        </p:txBody>
      </p:sp>
      <p:sp>
        <p:nvSpPr>
          <p:cNvPr id="2075" name="Rectangle 34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dirty="0"/>
          </a:p>
        </p:txBody>
      </p:sp>
      <p:sp>
        <p:nvSpPr>
          <p:cNvPr id="2076" name="Rectangle 36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dirty="0"/>
          </a:p>
        </p:txBody>
      </p:sp>
      <p:sp>
        <p:nvSpPr>
          <p:cNvPr id="2078" name="Rectangle 38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dirty="0"/>
          </a:p>
        </p:txBody>
      </p:sp>
      <p:sp>
        <p:nvSpPr>
          <p:cNvPr id="53" name="Text Box 1346"/>
          <p:cNvSpPr txBox="1">
            <a:spLocks noChangeArrowheads="1"/>
          </p:cNvSpPr>
          <p:nvPr/>
        </p:nvSpPr>
        <p:spPr bwMode="auto">
          <a:xfrm>
            <a:off x="648297" y="12241610"/>
            <a:ext cx="15154275" cy="830263"/>
          </a:xfrm>
          <a:prstGeom prst="rect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 err="1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Objetivo</a:t>
            </a:r>
            <a:endParaRPr lang="en-US" sz="4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4" name="Text Box 1346"/>
          <p:cNvSpPr txBox="1">
            <a:spLocks noChangeArrowheads="1"/>
          </p:cNvSpPr>
          <p:nvPr/>
        </p:nvSpPr>
        <p:spPr bwMode="auto">
          <a:xfrm>
            <a:off x="615702" y="20666546"/>
            <a:ext cx="15154275" cy="830263"/>
          </a:xfrm>
          <a:prstGeom prst="rect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Tipos</a:t>
            </a:r>
            <a:r>
              <a:rPr lang="en-US" sz="48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 de </a:t>
            </a:r>
            <a:r>
              <a:rPr lang="en-US" sz="48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Modelos</a:t>
            </a:r>
            <a:endParaRPr lang="en-US" sz="4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5" name="Text Box 1346"/>
          <p:cNvSpPr txBox="1">
            <a:spLocks noChangeArrowheads="1"/>
          </p:cNvSpPr>
          <p:nvPr/>
        </p:nvSpPr>
        <p:spPr bwMode="auto">
          <a:xfrm>
            <a:off x="16673486" y="29235498"/>
            <a:ext cx="15154275" cy="830263"/>
          </a:xfrm>
          <a:prstGeom prst="rect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 err="1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Bibliografia</a:t>
            </a:r>
            <a:endParaRPr lang="en-US" sz="4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6" name="Text Box 1346"/>
          <p:cNvSpPr txBox="1">
            <a:spLocks noChangeArrowheads="1"/>
          </p:cNvSpPr>
          <p:nvPr/>
        </p:nvSpPr>
        <p:spPr bwMode="auto">
          <a:xfrm>
            <a:off x="16634073" y="33176774"/>
            <a:ext cx="15010259" cy="523220"/>
          </a:xfrm>
          <a:prstGeom prst="rect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800" b="1" dirty="0" err="1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Agradecimentos</a:t>
            </a:r>
            <a:endParaRPr lang="en-US" sz="2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7" name="Text Box 1346"/>
          <p:cNvSpPr txBox="1">
            <a:spLocks noChangeArrowheads="1"/>
          </p:cNvSpPr>
          <p:nvPr/>
        </p:nvSpPr>
        <p:spPr bwMode="auto">
          <a:xfrm>
            <a:off x="16630653" y="5143410"/>
            <a:ext cx="15154275" cy="830263"/>
          </a:xfrm>
          <a:prstGeom prst="rect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Resultados</a:t>
            </a:r>
            <a:r>
              <a:rPr lang="en-US" sz="48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 da </a:t>
            </a:r>
            <a:r>
              <a:rPr lang="en-US" sz="48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Modelagem</a:t>
            </a:r>
            <a:endParaRPr lang="en-US" sz="4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1" name="Text Box 1346"/>
          <p:cNvSpPr txBox="1">
            <a:spLocks noChangeArrowheads="1"/>
          </p:cNvSpPr>
          <p:nvPr/>
        </p:nvSpPr>
        <p:spPr bwMode="auto">
          <a:xfrm>
            <a:off x="16745494" y="26605035"/>
            <a:ext cx="15154275" cy="830263"/>
          </a:xfrm>
          <a:prstGeom prst="rect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Conclusão</a:t>
            </a:r>
            <a:endParaRPr lang="en-US" sz="4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1" name="CaixaDeTexto 50"/>
          <p:cNvSpPr txBox="1"/>
          <p:nvPr/>
        </p:nvSpPr>
        <p:spPr bwMode="auto">
          <a:xfrm>
            <a:off x="1802877" y="21890682"/>
            <a:ext cx="14831196" cy="576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tx1"/>
                </a:solidFill>
              </a:rPr>
              <a:t>1- Modelo Linear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 bwMode="auto">
          <a:xfrm>
            <a:off x="1802877" y="25202897"/>
            <a:ext cx="14831196" cy="576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tx1"/>
                </a:solidFill>
              </a:rPr>
              <a:t>2- Modelo Exponencial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 bwMode="auto">
          <a:xfrm>
            <a:off x="1800425" y="28227386"/>
            <a:ext cx="14831196" cy="576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tx1"/>
                </a:solidFill>
              </a:rPr>
              <a:t>3- Modelo Hiperbólico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 bwMode="auto">
          <a:xfrm>
            <a:off x="16202025" y="27530380"/>
            <a:ext cx="15551247" cy="1561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/>
            <a:r>
              <a:rPr lang="pt-BR" sz="3200" dirty="0" smtClean="0">
                <a:solidFill>
                  <a:schemeClr val="tx1"/>
                </a:solidFill>
              </a:rPr>
              <a:t>        Analisando o gráfico da figura 2, é possível observar que em meados do ano de 2006 e em meados do ano de 2011, o número de mulheres contribuintes foi igual ao número de mulheres aposentadas.</a:t>
            </a:r>
            <a:endParaRPr lang="pt-BR" sz="3200" dirty="0">
              <a:solidFill>
                <a:schemeClr val="tx1"/>
              </a:solidFill>
            </a:endParaRPr>
          </a:p>
        </p:txBody>
      </p:sp>
      <p:graphicFrame>
        <p:nvGraphicFramePr>
          <p:cNvPr id="48" name="Tabel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454530"/>
              </p:ext>
            </p:extLst>
          </p:nvPr>
        </p:nvGraphicFramePr>
        <p:xfrm>
          <a:off x="17138129" y="9049106"/>
          <a:ext cx="6480720" cy="311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20162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</a:rPr>
                        <a:t>Equações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</a:rPr>
                        <a:t>R²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4846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alibri"/>
                        </a:rPr>
                        <a:t>0,977409</a:t>
                      </a:r>
                      <a:endParaRPr lang="pt-BR" sz="2000" dirty="0">
                        <a:latin typeface="Calibri"/>
                      </a:endParaRPr>
                    </a:p>
                  </a:txBody>
                  <a:tcPr anchor="ctr"/>
                </a:tc>
              </a:tr>
              <a:tr h="90202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alibri"/>
                        </a:rPr>
                        <a:t>0,987810</a:t>
                      </a:r>
                      <a:endParaRPr lang="pt-BR" sz="2000" dirty="0">
                        <a:latin typeface="Calibri"/>
                      </a:endParaRPr>
                    </a:p>
                  </a:txBody>
                  <a:tcPr anchor="ctr"/>
                </a:tc>
              </a:tr>
              <a:tr h="90202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0,988150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5" name="Tabel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33780"/>
              </p:ext>
            </p:extLst>
          </p:nvPr>
        </p:nvGraphicFramePr>
        <p:xfrm>
          <a:off x="24626961" y="9065843"/>
          <a:ext cx="6480720" cy="317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1944216"/>
              </a:tblGrid>
              <a:tr h="48252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</a:rPr>
                        <a:t>Equações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</a:rPr>
                        <a:t>R²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3619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0,968008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anchor="ctr"/>
                </a:tc>
              </a:tr>
              <a:tr h="821034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alibri"/>
                        </a:rPr>
                        <a:t>0,937549</a:t>
                      </a:r>
                      <a:endParaRPr lang="pt-BR" sz="2000" dirty="0">
                        <a:latin typeface="Calibri"/>
                      </a:endParaRPr>
                    </a:p>
                  </a:txBody>
                  <a:tcPr anchor="ctr"/>
                </a:tc>
              </a:tr>
              <a:tr h="1058589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Calibri"/>
                        </a:rPr>
                        <a:t>0,897450</a:t>
                      </a:r>
                      <a:endParaRPr lang="pt-BR" sz="2000" dirty="0">
                        <a:latin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8" name="CaixaDeTexto 57"/>
          <p:cNvSpPr txBox="1"/>
          <p:nvPr/>
        </p:nvSpPr>
        <p:spPr bwMode="auto">
          <a:xfrm>
            <a:off x="7489057" y="19997416"/>
            <a:ext cx="6048672" cy="453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/>
            <a:r>
              <a:rPr lang="pt-BR" sz="2400" b="1" dirty="0" smtClean="0">
                <a:solidFill>
                  <a:schemeClr val="tx1"/>
                </a:solidFill>
              </a:rPr>
              <a:t>Figura 1: Diagrama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60" name="CaixaDeTexto 59"/>
          <p:cNvSpPr txBox="1"/>
          <p:nvPr/>
        </p:nvSpPr>
        <p:spPr bwMode="auto">
          <a:xfrm>
            <a:off x="2304481" y="22898794"/>
            <a:ext cx="4464496" cy="576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/>
            <a:r>
              <a:rPr lang="pt-BR" sz="3200" dirty="0" smtClean="0">
                <a:solidFill>
                  <a:schemeClr val="tx1"/>
                </a:solidFill>
              </a:rPr>
              <a:t>Onde, </a:t>
            </a:r>
            <a:endParaRPr lang="pt-BR" sz="3200" dirty="0">
              <a:solidFill>
                <a:schemeClr val="tx1"/>
              </a:solidFill>
            </a:endParaRPr>
          </a:p>
        </p:txBody>
      </p:sp>
      <p:graphicFrame>
        <p:nvGraphicFramePr>
          <p:cNvPr id="65" name="Objeto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083690"/>
              </p:ext>
            </p:extLst>
          </p:nvPr>
        </p:nvGraphicFramePr>
        <p:xfrm>
          <a:off x="3824288" y="23441645"/>
          <a:ext cx="4600575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7" name="Equation" r:id="rId3" imgW="1549400" imgH="508000" progId="Equation.DSMT4">
                  <p:embed/>
                </p:oleObj>
              </mc:Choice>
              <mc:Fallback>
                <p:oleObj name="Equation" r:id="rId3" imgW="1549400" imgH="508000" progId="Equation.DSMT4">
                  <p:embed/>
                  <p:pic>
                    <p:nvPicPr>
                      <p:cNvPr id="0" name="Picture 4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23441645"/>
                        <a:ext cx="4600575" cy="150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to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46559"/>
              </p:ext>
            </p:extLst>
          </p:nvPr>
        </p:nvGraphicFramePr>
        <p:xfrm>
          <a:off x="8929217" y="23474858"/>
          <a:ext cx="4600800" cy="158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" name="Equation" r:id="rId5" imgW="1930400" imgH="508000" progId="Equation.DSMT4">
                  <p:embed/>
                </p:oleObj>
              </mc:Choice>
              <mc:Fallback>
                <p:oleObj name="Equation" r:id="rId5" imgW="1930400" imgH="508000" progId="Equation.DSMT4">
                  <p:embed/>
                  <p:pic>
                    <p:nvPicPr>
                      <p:cNvPr id="0" name="Picture 4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217" y="23474858"/>
                        <a:ext cx="4600800" cy="158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to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634968"/>
              </p:ext>
            </p:extLst>
          </p:nvPr>
        </p:nvGraphicFramePr>
        <p:xfrm>
          <a:off x="7502525" y="22458982"/>
          <a:ext cx="24923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9" name="Equation" r:id="rId7" imgW="825500" imgH="203200" progId="Equation.DSMT4">
                  <p:embed/>
                </p:oleObj>
              </mc:Choice>
              <mc:Fallback>
                <p:oleObj name="Equation" r:id="rId7" imgW="825500" imgH="203200" progId="Equation.DSMT4">
                  <p:embed/>
                  <p:pic>
                    <p:nvPicPr>
                      <p:cNvPr id="0" name="Picture 4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525" y="22458982"/>
                        <a:ext cx="24923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to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78011"/>
              </p:ext>
            </p:extLst>
          </p:nvPr>
        </p:nvGraphicFramePr>
        <p:xfrm>
          <a:off x="7201025" y="25707106"/>
          <a:ext cx="2952000" cy="7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0" name="Equation" r:id="rId9" imgW="711200" imgH="228600" progId="Equation.DSMT4">
                  <p:embed/>
                </p:oleObj>
              </mc:Choice>
              <mc:Fallback>
                <p:oleObj name="Equation" r:id="rId9" imgW="711200" imgH="228600" progId="Equation.DSMT4">
                  <p:embed/>
                  <p:pic>
                    <p:nvPicPr>
                      <p:cNvPr id="0" name="Picture 4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1025" y="25707106"/>
                        <a:ext cx="2952000" cy="7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CaixaDeTexto 70"/>
          <p:cNvSpPr txBox="1"/>
          <p:nvPr/>
        </p:nvSpPr>
        <p:spPr bwMode="auto">
          <a:xfrm>
            <a:off x="2376489" y="26694160"/>
            <a:ext cx="6550276" cy="453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/>
            <a:r>
              <a:rPr lang="pt-BR" sz="2400" dirty="0" smtClean="0">
                <a:solidFill>
                  <a:schemeClr val="tx1"/>
                </a:solidFill>
              </a:rPr>
              <a:t>Considerando a mudança de variável:</a:t>
            </a:r>
            <a:endParaRPr lang="pt-BR" sz="2400" dirty="0">
              <a:solidFill>
                <a:schemeClr val="tx1"/>
              </a:solidFill>
            </a:endParaRPr>
          </a:p>
        </p:txBody>
      </p:sp>
      <p:graphicFrame>
        <p:nvGraphicFramePr>
          <p:cNvPr id="72" name="Objeto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498851"/>
              </p:ext>
            </p:extLst>
          </p:nvPr>
        </p:nvGraphicFramePr>
        <p:xfrm>
          <a:off x="7299896" y="26605035"/>
          <a:ext cx="1485305" cy="638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" name="Equation" r:id="rId11" imgW="533169" imgH="203112" progId="Equation.DSMT4">
                  <p:embed/>
                </p:oleObj>
              </mc:Choice>
              <mc:Fallback>
                <p:oleObj name="Equation" r:id="rId11" imgW="533169" imgH="203112" progId="Equation.DSMT4">
                  <p:embed/>
                  <p:pic>
                    <p:nvPicPr>
                      <p:cNvPr id="0" name="Picture 4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896" y="26605035"/>
                        <a:ext cx="1485305" cy="638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to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313464"/>
              </p:ext>
            </p:extLst>
          </p:nvPr>
        </p:nvGraphicFramePr>
        <p:xfrm>
          <a:off x="6985001" y="28443410"/>
          <a:ext cx="2880320" cy="128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" name="Equation" r:id="rId13" imgW="863225" imgH="393529" progId="Equation.DSMT4">
                  <p:embed/>
                </p:oleObj>
              </mc:Choice>
              <mc:Fallback>
                <p:oleObj name="Equation" r:id="rId13" imgW="863225" imgH="393529" progId="Equation.DSMT4">
                  <p:embed/>
                  <p:pic>
                    <p:nvPicPr>
                      <p:cNvPr id="0" name="Picture 4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1" y="28443410"/>
                        <a:ext cx="2880320" cy="1281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CaixaDeTexto 60"/>
          <p:cNvSpPr txBox="1"/>
          <p:nvPr/>
        </p:nvSpPr>
        <p:spPr bwMode="auto">
          <a:xfrm>
            <a:off x="2448497" y="30171602"/>
            <a:ext cx="6550276" cy="453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/>
            <a:r>
              <a:rPr lang="pt-BR" sz="2400" dirty="0" smtClean="0">
                <a:solidFill>
                  <a:schemeClr val="tx1"/>
                </a:solidFill>
              </a:rPr>
              <a:t>Considerando a mudança de variável: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78" name="Text Box 1346"/>
          <p:cNvSpPr txBox="1">
            <a:spLocks noChangeArrowheads="1"/>
          </p:cNvSpPr>
          <p:nvPr/>
        </p:nvSpPr>
        <p:spPr bwMode="auto">
          <a:xfrm>
            <a:off x="576289" y="31539754"/>
            <a:ext cx="15154275" cy="830997"/>
          </a:xfrm>
          <a:prstGeom prst="rect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Coeficiente</a:t>
            </a:r>
            <a:r>
              <a:rPr lang="en-US" sz="48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 de </a:t>
            </a:r>
            <a:r>
              <a:rPr lang="en-US" sz="48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determinação</a:t>
            </a:r>
            <a:r>
              <a:rPr lang="en-US" sz="48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 </a:t>
            </a:r>
            <a:endParaRPr lang="en-US" sz="4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80" name="Objeto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065637"/>
              </p:ext>
            </p:extLst>
          </p:nvPr>
        </p:nvGraphicFramePr>
        <p:xfrm>
          <a:off x="4896769" y="32475858"/>
          <a:ext cx="5688632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" name="Equation" r:id="rId15" imgW="2413000" imgH="838200" progId="Equation.DSMT4">
                  <p:embed/>
                </p:oleObj>
              </mc:Choice>
              <mc:Fallback>
                <p:oleObj name="Equation" r:id="rId15" imgW="2413000" imgH="838200" progId="Equation.DSMT4">
                  <p:embed/>
                  <p:pic>
                    <p:nvPicPr>
                      <p:cNvPr id="0" name="Picture 4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769" y="32475858"/>
                        <a:ext cx="5688632" cy="2304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17570177" y="9649322"/>
            <a:ext cx="3914775" cy="2432593"/>
            <a:chOff x="25622250" y="7777114"/>
            <a:chExt cx="3914775" cy="2432593"/>
          </a:xfrm>
        </p:grpSpPr>
        <p:graphicFrame>
          <p:nvGraphicFramePr>
            <p:cNvPr id="82" name="Objeto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683348"/>
                </p:ext>
              </p:extLst>
            </p:nvPr>
          </p:nvGraphicFramePr>
          <p:xfrm>
            <a:off x="25707081" y="7777114"/>
            <a:ext cx="3569219" cy="4499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4" name="Equation" r:id="rId17" imgW="1816100" imgH="203200" progId="Equation.DSMT4">
                    <p:embed/>
                  </p:oleObj>
                </mc:Choice>
                <mc:Fallback>
                  <p:oleObj name="Equation" r:id="rId17" imgW="1816100" imgH="203200" progId="Equation.DSMT4">
                    <p:embed/>
                    <p:pic>
                      <p:nvPicPr>
                        <p:cNvPr id="0" name="Picture 4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07081" y="7777114"/>
                          <a:ext cx="3569219" cy="4499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to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4506573"/>
                </p:ext>
              </p:extLst>
            </p:nvPr>
          </p:nvGraphicFramePr>
          <p:xfrm>
            <a:off x="25622250" y="8713788"/>
            <a:ext cx="3914775" cy="50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5" name="Equation" r:id="rId19" imgW="1676400" imgH="228600" progId="Equation.DSMT4">
                    <p:embed/>
                  </p:oleObj>
                </mc:Choice>
                <mc:Fallback>
                  <p:oleObj name="Equation" r:id="rId19" imgW="1676400" imgH="228600" progId="Equation.DSMT4">
                    <p:embed/>
                    <p:pic>
                      <p:nvPicPr>
                        <p:cNvPr id="0" name="Picture 4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2250" y="8713788"/>
                          <a:ext cx="3914775" cy="500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to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7498921"/>
                </p:ext>
              </p:extLst>
            </p:nvPr>
          </p:nvGraphicFramePr>
          <p:xfrm>
            <a:off x="25779089" y="9505451"/>
            <a:ext cx="3528392" cy="704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6" name="Equation" r:id="rId21" imgW="1574800" imgH="419100" progId="Equation.DSMT4">
                    <p:embed/>
                  </p:oleObj>
                </mc:Choice>
                <mc:Fallback>
                  <p:oleObj name="Equation" r:id="rId21" imgW="1574800" imgH="419100" progId="Equation.DSMT4">
                    <p:embed/>
                    <p:pic>
                      <p:nvPicPr>
                        <p:cNvPr id="0" name="Picture 4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79089" y="9505451"/>
                          <a:ext cx="3528392" cy="704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5" name="Objeto 84"/>
          <p:cNvGraphicFramePr>
            <a:graphicFrameLocks noChangeAspect="1"/>
          </p:cNvGraphicFramePr>
          <p:nvPr/>
        </p:nvGraphicFramePr>
        <p:xfrm>
          <a:off x="4794250" y="1914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7" name="Equation" r:id="rId23" imgW="114102" imgH="177492" progId="Equation.DSMT4">
                  <p:embed/>
                </p:oleObj>
              </mc:Choice>
              <mc:Fallback>
                <p:oleObj name="Equation" r:id="rId23" imgW="114102" imgH="177492" progId="Equation.DSMT4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914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25203025" y="9732791"/>
            <a:ext cx="3816424" cy="2364803"/>
            <a:chOff x="25563065" y="13249722"/>
            <a:chExt cx="4032000" cy="2664296"/>
          </a:xfrm>
        </p:grpSpPr>
        <p:graphicFrame>
          <p:nvGraphicFramePr>
            <p:cNvPr id="86" name="Objeto 8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4590631"/>
                </p:ext>
              </p:extLst>
            </p:nvPr>
          </p:nvGraphicFramePr>
          <p:xfrm>
            <a:off x="25563065" y="13249722"/>
            <a:ext cx="3960440" cy="50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8" name="Equation" r:id="rId25" imgW="1600200" imgH="203200" progId="Equation.DSMT4">
                    <p:embed/>
                  </p:oleObj>
                </mc:Choice>
                <mc:Fallback>
                  <p:oleObj name="Equation" r:id="rId25" imgW="1600200" imgH="203200" progId="Equation.DSMT4">
                    <p:embed/>
                    <p:pic>
                      <p:nvPicPr>
                        <p:cNvPr id="0" name="Picture 4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63065" y="13249722"/>
                          <a:ext cx="3960440" cy="505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" name="Objeto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0470068"/>
                </p:ext>
              </p:extLst>
            </p:nvPr>
          </p:nvGraphicFramePr>
          <p:xfrm>
            <a:off x="25563065" y="14185826"/>
            <a:ext cx="4032000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39" name="Equation" r:id="rId27" imgW="1701800" imgH="228600" progId="Equation.DSMT4">
                    <p:embed/>
                  </p:oleObj>
                </mc:Choice>
                <mc:Fallback>
                  <p:oleObj name="Equation" r:id="rId27" imgW="1701800" imgH="228600" progId="Equation.DSMT4">
                    <p:embed/>
                    <p:pic>
                      <p:nvPicPr>
                        <p:cNvPr id="0" name="Picture 4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63065" y="14185826"/>
                          <a:ext cx="4032000" cy="5760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" name="Objeto 8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0233692"/>
                </p:ext>
              </p:extLst>
            </p:nvPr>
          </p:nvGraphicFramePr>
          <p:xfrm>
            <a:off x="25563065" y="15193938"/>
            <a:ext cx="4012809" cy="72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40" name="Equation" r:id="rId29" imgW="2209800" imgH="419100" progId="Equation.DSMT4">
                    <p:embed/>
                  </p:oleObj>
                </mc:Choice>
                <mc:Fallback>
                  <p:oleObj name="Equation" r:id="rId29" imgW="2209800" imgH="419100" progId="Equation.DSMT4">
                    <p:embed/>
                    <p:pic>
                      <p:nvPicPr>
                        <p:cNvPr id="0" name="Picture 4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63065" y="15193938"/>
                          <a:ext cx="4012809" cy="7200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4" name="Imagem 93" descr="logobitmap.jp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23978889" y="33766721"/>
            <a:ext cx="2448272" cy="1085401"/>
          </a:xfrm>
          <a:prstGeom prst="rect">
            <a:avLst/>
          </a:prstGeom>
        </p:spPr>
      </p:pic>
      <p:pic>
        <p:nvPicPr>
          <p:cNvPr id="95" name="Imagem 94" descr="logo_uerj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20594513" y="33765953"/>
            <a:ext cx="1512168" cy="1518217"/>
          </a:xfrm>
          <a:prstGeom prst="rect">
            <a:avLst/>
          </a:prstGeom>
        </p:spPr>
      </p:pic>
      <p:pic>
        <p:nvPicPr>
          <p:cNvPr id="96" name="Imagem 95" descr="qg4fT35x_bigger.pn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24602958" y="720330"/>
            <a:ext cx="3120347" cy="2160240"/>
          </a:xfrm>
          <a:prstGeom prst="rect">
            <a:avLst/>
          </a:prstGeom>
        </p:spPr>
      </p:pic>
      <p:pic>
        <p:nvPicPr>
          <p:cNvPr id="97" name="Imagem 96" descr="Logo_CPII.jp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28515393" y="936354"/>
            <a:ext cx="2516128" cy="2017005"/>
          </a:xfrm>
          <a:prstGeom prst="rect">
            <a:avLst/>
          </a:prstGeom>
        </p:spPr>
      </p:pic>
      <p:sp>
        <p:nvSpPr>
          <p:cNvPr id="98" name="Elipse 97"/>
          <p:cNvSpPr/>
          <p:nvPr/>
        </p:nvSpPr>
        <p:spPr>
          <a:xfrm>
            <a:off x="14882813" y="18592800"/>
            <a:ext cx="47625" cy="1047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9" name="Elipse 98"/>
          <p:cNvSpPr/>
          <p:nvPr/>
        </p:nvSpPr>
        <p:spPr>
          <a:xfrm>
            <a:off x="16444913" y="17211675"/>
            <a:ext cx="47625" cy="1047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5" name="CaixaDeTexto 104"/>
          <p:cNvSpPr txBox="1"/>
          <p:nvPr/>
        </p:nvSpPr>
        <p:spPr bwMode="auto">
          <a:xfrm>
            <a:off x="16706081" y="12515549"/>
            <a:ext cx="15049500" cy="4023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2964" tIns="41482" rIns="82964" bIns="41482">
            <a:spAutoFit/>
          </a:bodyPr>
          <a:lstStyle/>
          <a:p>
            <a:pPr algn="just"/>
            <a:r>
              <a:rPr lang="pt-BR" sz="32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pt-BR" sz="3200" dirty="0">
                <a:solidFill>
                  <a:schemeClr val="tx1"/>
                </a:solidFill>
              </a:rPr>
              <a:t>C</a:t>
            </a:r>
            <a:r>
              <a:rPr lang="pt-BR" sz="3200" dirty="0" smtClean="0">
                <a:solidFill>
                  <a:schemeClr val="tx1"/>
                </a:solidFill>
              </a:rPr>
              <a:t>om </a:t>
            </a:r>
            <a:r>
              <a:rPr lang="pt-BR" sz="3200" dirty="0">
                <a:solidFill>
                  <a:schemeClr val="tx1"/>
                </a:solidFill>
              </a:rPr>
              <a:t>o intuito de realizar uma </a:t>
            </a:r>
            <a:r>
              <a:rPr lang="pt-BR" sz="3200" dirty="0" smtClean="0">
                <a:solidFill>
                  <a:schemeClr val="tx1"/>
                </a:solidFill>
              </a:rPr>
              <a:t>previsão </a:t>
            </a:r>
            <a:r>
              <a:rPr lang="pt-BR" sz="3200" dirty="0">
                <a:solidFill>
                  <a:schemeClr val="tx1"/>
                </a:solidFill>
              </a:rPr>
              <a:t>de quando o </a:t>
            </a:r>
            <a:r>
              <a:rPr lang="pt-BR" sz="3200" dirty="0" smtClean="0">
                <a:solidFill>
                  <a:schemeClr val="tx1"/>
                </a:solidFill>
              </a:rPr>
              <a:t>número </a:t>
            </a:r>
            <a:r>
              <a:rPr lang="pt-BR" sz="3200" dirty="0">
                <a:solidFill>
                  <a:schemeClr val="tx1"/>
                </a:solidFill>
              </a:rPr>
              <a:t>de </a:t>
            </a:r>
            <a:r>
              <a:rPr lang="pt-BR" sz="3200" dirty="0" smtClean="0">
                <a:solidFill>
                  <a:schemeClr val="tx1"/>
                </a:solidFill>
              </a:rPr>
              <a:t>mulheres contribuintes será </a:t>
            </a:r>
            <a:r>
              <a:rPr lang="pt-BR" sz="3200" dirty="0">
                <a:solidFill>
                  <a:schemeClr val="tx1"/>
                </a:solidFill>
              </a:rPr>
              <a:t>igual ao </a:t>
            </a:r>
            <a:r>
              <a:rPr lang="pt-BR" sz="3200" dirty="0" smtClean="0">
                <a:solidFill>
                  <a:schemeClr val="tx1"/>
                </a:solidFill>
              </a:rPr>
              <a:t>número </a:t>
            </a:r>
            <a:r>
              <a:rPr lang="pt-BR" sz="3200" dirty="0">
                <a:solidFill>
                  <a:schemeClr val="tx1"/>
                </a:solidFill>
              </a:rPr>
              <a:t>de mulheres aposentadas, </a:t>
            </a:r>
            <a:r>
              <a:rPr lang="pt-BR" sz="3200" dirty="0" smtClean="0">
                <a:solidFill>
                  <a:schemeClr val="tx1"/>
                </a:solidFill>
              </a:rPr>
              <a:t>identificamos</a:t>
            </a:r>
            <a:r>
              <a:rPr lang="pt-BR" sz="3200" dirty="0">
                <a:solidFill>
                  <a:schemeClr val="tx1"/>
                </a:solidFill>
              </a:rPr>
              <a:t>, </a:t>
            </a:r>
            <a:r>
              <a:rPr lang="pt-BR" sz="3200" dirty="0" smtClean="0">
                <a:solidFill>
                  <a:schemeClr val="tx1"/>
                </a:solidFill>
              </a:rPr>
              <a:t>através do coeficiente </a:t>
            </a:r>
            <a:r>
              <a:rPr lang="pt-BR" sz="3200" dirty="0">
                <a:solidFill>
                  <a:schemeClr val="tx1"/>
                </a:solidFill>
              </a:rPr>
              <a:t>de </a:t>
            </a:r>
            <a:r>
              <a:rPr lang="pt-BR" sz="3200" dirty="0" smtClean="0">
                <a:solidFill>
                  <a:schemeClr val="tx1"/>
                </a:solidFill>
              </a:rPr>
              <a:t>determinação</a:t>
            </a:r>
            <a:r>
              <a:rPr lang="pt-BR" sz="3200" dirty="0">
                <a:solidFill>
                  <a:schemeClr val="tx1"/>
                </a:solidFill>
              </a:rPr>
              <a:t>, a </a:t>
            </a:r>
            <a:r>
              <a:rPr lang="pt-BR" sz="3200" dirty="0" smtClean="0">
                <a:solidFill>
                  <a:schemeClr val="tx1"/>
                </a:solidFill>
              </a:rPr>
              <a:t>equação que </a:t>
            </a:r>
            <a:r>
              <a:rPr lang="pt-BR" sz="3200" dirty="0">
                <a:solidFill>
                  <a:schemeClr val="tx1"/>
                </a:solidFill>
              </a:rPr>
              <a:t>melhor </a:t>
            </a:r>
            <a:r>
              <a:rPr lang="pt-BR" sz="3200" dirty="0" smtClean="0">
                <a:solidFill>
                  <a:schemeClr val="tx1"/>
                </a:solidFill>
              </a:rPr>
              <a:t>descrevia </a:t>
            </a:r>
            <a:r>
              <a:rPr lang="pt-BR" sz="3200" dirty="0">
                <a:solidFill>
                  <a:schemeClr val="tx1"/>
                </a:solidFill>
              </a:rPr>
              <a:t>o </a:t>
            </a:r>
            <a:r>
              <a:rPr lang="pt-BR" sz="3200" dirty="0" smtClean="0">
                <a:solidFill>
                  <a:schemeClr val="tx1"/>
                </a:solidFill>
              </a:rPr>
              <a:t>número de mulheres contribuintes </a:t>
            </a:r>
            <a:r>
              <a:rPr lang="pt-BR" sz="3200" dirty="0">
                <a:solidFill>
                  <a:schemeClr val="tx1"/>
                </a:solidFill>
              </a:rPr>
              <a:t>e a </a:t>
            </a:r>
            <a:r>
              <a:rPr lang="pt-BR" sz="3200" dirty="0" smtClean="0">
                <a:solidFill>
                  <a:schemeClr val="tx1"/>
                </a:solidFill>
              </a:rPr>
              <a:t>equação que melhor descrevia </a:t>
            </a:r>
            <a:r>
              <a:rPr lang="pt-BR" sz="3200" dirty="0">
                <a:solidFill>
                  <a:schemeClr val="tx1"/>
                </a:solidFill>
              </a:rPr>
              <a:t>o </a:t>
            </a:r>
            <a:r>
              <a:rPr lang="pt-BR" sz="3200" dirty="0" smtClean="0">
                <a:solidFill>
                  <a:schemeClr val="tx1"/>
                </a:solidFill>
              </a:rPr>
              <a:t>número de mulheres aposentadas. Depois </a:t>
            </a:r>
            <a:r>
              <a:rPr lang="pt-BR" sz="3200" dirty="0">
                <a:solidFill>
                  <a:schemeClr val="tx1"/>
                </a:solidFill>
              </a:rPr>
              <a:t>disso</a:t>
            </a:r>
            <a:r>
              <a:rPr lang="pt-BR" sz="3200" dirty="0" smtClean="0">
                <a:solidFill>
                  <a:schemeClr val="tx1"/>
                </a:solidFill>
              </a:rPr>
              <a:t>, plotamos a duas equações no gráfico, apresentado na figura 2, e </a:t>
            </a:r>
            <a:r>
              <a:rPr lang="pt-BR" sz="3200" dirty="0">
                <a:solidFill>
                  <a:schemeClr val="tx1"/>
                </a:solidFill>
              </a:rPr>
              <a:t>encontramos a </a:t>
            </a:r>
            <a:r>
              <a:rPr lang="pt-BR" sz="3200" dirty="0" smtClean="0">
                <a:solidFill>
                  <a:schemeClr val="tx1"/>
                </a:solidFill>
              </a:rPr>
              <a:t>interseção </a:t>
            </a:r>
            <a:r>
              <a:rPr lang="pt-BR" sz="3200" dirty="0">
                <a:solidFill>
                  <a:schemeClr val="tx1"/>
                </a:solidFill>
              </a:rPr>
              <a:t>entre </a:t>
            </a:r>
            <a:r>
              <a:rPr lang="pt-BR" sz="3200" dirty="0" smtClean="0">
                <a:solidFill>
                  <a:schemeClr val="tx1"/>
                </a:solidFill>
              </a:rPr>
              <a:t>essas </a:t>
            </a:r>
            <a:r>
              <a:rPr lang="pt-BR" sz="3200" dirty="0">
                <a:solidFill>
                  <a:schemeClr val="tx1"/>
                </a:solidFill>
              </a:rPr>
              <a:t>curvas. </a:t>
            </a:r>
            <a:r>
              <a:rPr lang="pt-BR" sz="3200" dirty="0" smtClean="0">
                <a:solidFill>
                  <a:schemeClr val="tx1"/>
                </a:solidFill>
              </a:rPr>
              <a:t>O ponto no qual as curvas se interceptam </a:t>
            </a:r>
            <a:r>
              <a:rPr lang="pt-BR" sz="3200" dirty="0">
                <a:solidFill>
                  <a:schemeClr val="tx1"/>
                </a:solidFill>
              </a:rPr>
              <a:t>representa a estimativa do ano no qual o </a:t>
            </a:r>
            <a:r>
              <a:rPr lang="pt-BR" sz="3200" dirty="0" smtClean="0">
                <a:solidFill>
                  <a:schemeClr val="tx1"/>
                </a:solidFill>
              </a:rPr>
              <a:t>número </a:t>
            </a:r>
            <a:r>
              <a:rPr lang="pt-BR" sz="3200" dirty="0">
                <a:solidFill>
                  <a:schemeClr val="tx1"/>
                </a:solidFill>
              </a:rPr>
              <a:t>de mulheres </a:t>
            </a:r>
            <a:r>
              <a:rPr lang="pt-BR" sz="3200" dirty="0" smtClean="0">
                <a:solidFill>
                  <a:schemeClr val="tx1"/>
                </a:solidFill>
              </a:rPr>
              <a:t>contribuintes será </a:t>
            </a:r>
            <a:r>
              <a:rPr lang="pt-BR" sz="3200" dirty="0">
                <a:solidFill>
                  <a:schemeClr val="tx1"/>
                </a:solidFill>
              </a:rPr>
              <a:t>igual ao </a:t>
            </a:r>
            <a:r>
              <a:rPr lang="pt-BR" sz="3200" dirty="0" smtClean="0">
                <a:solidFill>
                  <a:schemeClr val="tx1"/>
                </a:solidFill>
              </a:rPr>
              <a:t>número </a:t>
            </a:r>
            <a:r>
              <a:rPr lang="pt-BR" sz="3200" dirty="0">
                <a:solidFill>
                  <a:schemeClr val="tx1"/>
                </a:solidFill>
              </a:rPr>
              <a:t>de mulheres </a:t>
            </a:r>
            <a:r>
              <a:rPr lang="pt-BR" sz="3200" dirty="0" smtClean="0">
                <a:solidFill>
                  <a:schemeClr val="tx1"/>
                </a:solidFill>
              </a:rPr>
              <a:t>aposentadas. 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 bwMode="auto">
          <a:xfrm>
            <a:off x="16850097" y="6048922"/>
            <a:ext cx="15049500" cy="1561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2964" tIns="41482" rIns="82964" bIns="41482">
            <a:spAutoFit/>
          </a:bodyPr>
          <a:lstStyle/>
          <a:p>
            <a:pPr algn="just"/>
            <a:r>
              <a:rPr lang="pt-BR" sz="32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pt-BR" sz="3200" dirty="0" smtClean="0">
                <a:solidFill>
                  <a:schemeClr val="tx1"/>
                </a:solidFill>
                <a:latin typeface="+mj-lt"/>
              </a:rPr>
              <a:t>Utilizamos a técnica de modelagem matemática para obter curvas que se aproximem  dos pontos do diagrama de dispersão, apresentado na figura 1. As tabelas 1 e 2 apresentam as equações das curvas encontradas e seus respectivos coeficientes de determinação.</a:t>
            </a:r>
            <a:endParaRPr lang="pt-B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7" name="CaixaDeTexto 106"/>
          <p:cNvSpPr txBox="1"/>
          <p:nvPr/>
        </p:nvSpPr>
        <p:spPr bwMode="auto">
          <a:xfrm>
            <a:off x="16994113" y="7777114"/>
            <a:ext cx="6048672" cy="11917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ctr"/>
            <a:r>
              <a:rPr lang="pt-BR" sz="2400" b="1" dirty="0" smtClean="0">
                <a:solidFill>
                  <a:schemeClr val="tx1"/>
                </a:solidFill>
              </a:rPr>
              <a:t>Tabela 1: Equações  que  descrevem o número de mulheres contribuintes entre os anos 2004 à 2014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8" name="CaixaDeTexto 107"/>
          <p:cNvSpPr txBox="1"/>
          <p:nvPr/>
        </p:nvSpPr>
        <p:spPr bwMode="auto">
          <a:xfrm>
            <a:off x="24716828" y="7705106"/>
            <a:ext cx="6048672" cy="11917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ctr"/>
            <a:r>
              <a:rPr lang="pt-BR" sz="2400" b="1" dirty="0" smtClean="0">
                <a:solidFill>
                  <a:schemeClr val="tx1"/>
                </a:solidFill>
              </a:rPr>
              <a:t>Tabela 2: Equações  que  descrevem o número de mulheres aposentadas entre os anos 2004 à 2014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 bwMode="auto">
          <a:xfrm>
            <a:off x="22610737" y="23618874"/>
            <a:ext cx="6048672" cy="453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/>
            <a:r>
              <a:rPr lang="pt-BR" sz="2400" b="1" dirty="0" smtClean="0">
                <a:solidFill>
                  <a:schemeClr val="tx1"/>
                </a:solidFill>
              </a:rPr>
              <a:t>Figura 2: Gráfico</a:t>
            </a:r>
            <a:endParaRPr lang="pt-BR" sz="2400" b="1" dirty="0">
              <a:solidFill>
                <a:schemeClr val="tx1"/>
              </a:solidFill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18067654" y="16490082"/>
            <a:ext cx="12175931" cy="6984929"/>
            <a:chOff x="17635606" y="16538863"/>
            <a:chExt cx="13478481" cy="9050241"/>
          </a:xfrm>
        </p:grpSpPr>
        <p:graphicFrame>
          <p:nvGraphicFramePr>
            <p:cNvPr id="104" name="Gráfico 10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14172102"/>
                </p:ext>
              </p:extLst>
            </p:nvPr>
          </p:nvGraphicFramePr>
          <p:xfrm>
            <a:off x="17635606" y="16538863"/>
            <a:ext cx="13478481" cy="90502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5"/>
            </a:graphicData>
          </a:graphic>
        </p:graphicFrame>
        <p:grpSp>
          <p:nvGrpSpPr>
            <p:cNvPr id="20" name="Grupo 19"/>
            <p:cNvGrpSpPr/>
            <p:nvPr/>
          </p:nvGrpSpPr>
          <p:grpSpPr>
            <a:xfrm>
              <a:off x="19370377" y="19442410"/>
              <a:ext cx="6048672" cy="5184576"/>
              <a:chOff x="19370377" y="19442410"/>
              <a:chExt cx="6048672" cy="5184576"/>
            </a:xfrm>
          </p:grpSpPr>
          <p:sp>
            <p:nvSpPr>
              <p:cNvPr id="9" name="Elipse 8"/>
              <p:cNvSpPr/>
              <p:nvPr/>
            </p:nvSpPr>
            <p:spPr bwMode="auto">
              <a:xfrm>
                <a:off x="21386601" y="22538754"/>
                <a:ext cx="144016" cy="144054"/>
              </a:xfrm>
              <a:prstGeom prst="ellipse">
                <a:avLst/>
              </a:prstGeom>
              <a:solidFill>
                <a:srgbClr val="006600"/>
              </a:solidFill>
              <a:ln w="9525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0" name="Elipse 109"/>
              <p:cNvSpPr/>
              <p:nvPr/>
            </p:nvSpPr>
            <p:spPr bwMode="auto">
              <a:xfrm>
                <a:off x="25275033" y="19442410"/>
                <a:ext cx="144016" cy="144054"/>
              </a:xfrm>
              <a:prstGeom prst="ellipse">
                <a:avLst/>
              </a:prstGeom>
              <a:solidFill>
                <a:srgbClr val="006600"/>
              </a:solidFill>
              <a:ln w="9525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" name="Conector reto 10"/>
              <p:cNvCxnSpPr>
                <a:stCxn id="9" idx="4"/>
              </p:cNvCxnSpPr>
              <p:nvPr/>
            </p:nvCxnSpPr>
            <p:spPr bwMode="auto">
              <a:xfrm>
                <a:off x="21458609" y="22682808"/>
                <a:ext cx="0" cy="194417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66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Conector reto 110"/>
              <p:cNvCxnSpPr/>
              <p:nvPr/>
            </p:nvCxnSpPr>
            <p:spPr bwMode="auto">
              <a:xfrm flipH="1">
                <a:off x="19370377" y="22610762"/>
                <a:ext cx="209661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66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Conector reto 18"/>
              <p:cNvCxnSpPr>
                <a:stCxn id="110" idx="4"/>
              </p:cNvCxnSpPr>
              <p:nvPr/>
            </p:nvCxnSpPr>
            <p:spPr bwMode="auto">
              <a:xfrm>
                <a:off x="25347041" y="19586464"/>
                <a:ext cx="0" cy="504052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66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12" name="Elipse 111"/>
          <p:cNvSpPr/>
          <p:nvPr/>
        </p:nvSpPr>
        <p:spPr bwMode="auto">
          <a:xfrm>
            <a:off x="27651297" y="21911740"/>
            <a:ext cx="144016" cy="144054"/>
          </a:xfrm>
          <a:prstGeom prst="ellipse">
            <a:avLst/>
          </a:prstGeom>
          <a:solidFill>
            <a:srgbClr val="00660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CaixaDeTexto 112"/>
          <p:cNvSpPr txBox="1"/>
          <p:nvPr/>
        </p:nvSpPr>
        <p:spPr bwMode="auto">
          <a:xfrm>
            <a:off x="27910291" y="21746666"/>
            <a:ext cx="1829238" cy="5146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82964" tIns="41482" rIns="82964" bIns="41482">
            <a:spAutoFit/>
          </a:bodyPr>
          <a:lstStyle/>
          <a:p>
            <a:pPr marL="457200" indent="-457200" algn="just"/>
            <a:r>
              <a:rPr lang="pt-BR" sz="2800" dirty="0" smtClean="0">
                <a:solidFill>
                  <a:schemeClr val="tx1"/>
                </a:solidFill>
              </a:rPr>
              <a:t>Interseções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79" name="Text Box 1346"/>
          <p:cNvSpPr txBox="1">
            <a:spLocks noChangeArrowheads="1"/>
          </p:cNvSpPr>
          <p:nvPr/>
        </p:nvSpPr>
        <p:spPr bwMode="auto">
          <a:xfrm>
            <a:off x="720305" y="14689882"/>
            <a:ext cx="15154275" cy="830997"/>
          </a:xfrm>
          <a:prstGeom prst="rect">
            <a:avLst/>
          </a:prstGeom>
          <a:gradFill flip="none" rotWithShape="1">
            <a:gsLst>
              <a:gs pos="0">
                <a:srgbClr val="006600">
                  <a:tint val="66000"/>
                  <a:satMod val="160000"/>
                </a:srgbClr>
              </a:gs>
              <a:gs pos="50000">
                <a:srgbClr val="006600">
                  <a:tint val="44500"/>
                  <a:satMod val="160000"/>
                </a:srgbClr>
              </a:gs>
              <a:gs pos="100000">
                <a:srgbClr val="00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Diagrama</a:t>
            </a:r>
            <a:r>
              <a:rPr lang="en-US" sz="48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 de </a:t>
            </a:r>
            <a:r>
              <a:rPr lang="en-US" sz="48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dispersão</a:t>
            </a:r>
            <a:r>
              <a:rPr lang="en-US" sz="48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 </a:t>
            </a:r>
            <a:endParaRPr lang="en-US" sz="4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81" name="Gráfico 80"/>
          <p:cNvGraphicFramePr/>
          <p:nvPr>
            <p:extLst>
              <p:ext uri="{D42A27DB-BD31-4B8C-83A1-F6EECF244321}">
                <p14:modId xmlns:p14="http://schemas.microsoft.com/office/powerpoint/2010/main" val="1326508350"/>
              </p:ext>
            </p:extLst>
          </p:nvPr>
        </p:nvGraphicFramePr>
        <p:xfrm>
          <a:off x="4392713" y="15770002"/>
          <a:ext cx="92890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"/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195435"/>
              </p:ext>
            </p:extLst>
          </p:nvPr>
        </p:nvGraphicFramePr>
        <p:xfrm>
          <a:off x="19738975" y="25731092"/>
          <a:ext cx="883443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" name="Equation" r:id="rId37" imgW="3644640" imgH="431640" progId="Equation.DSMT4">
                  <p:embed/>
                </p:oleObj>
              </mc:Choice>
              <mc:Fallback>
                <p:oleObj name="Equation" r:id="rId37" imgW="3644640" imgH="431640" progId="Equation.DSMT4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8975" y="25731092"/>
                        <a:ext cx="8834438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CaixaDeTexto 88"/>
          <p:cNvSpPr txBox="1"/>
          <p:nvPr/>
        </p:nvSpPr>
        <p:spPr bwMode="auto">
          <a:xfrm>
            <a:off x="16850269" y="24410962"/>
            <a:ext cx="15049500" cy="10686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2964" tIns="41482" rIns="82964" bIns="41482">
            <a:spAutoFit/>
          </a:bodyPr>
          <a:lstStyle/>
          <a:p>
            <a:pPr algn="just"/>
            <a:r>
              <a:rPr lang="pt-BR" sz="32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pt-BR" sz="3200" dirty="0" smtClean="0">
                <a:solidFill>
                  <a:schemeClr val="tx1"/>
                </a:solidFill>
              </a:rPr>
              <a:t>Os dois pontos de interseção do gráfico acima foram obtidos através da resolução da equação abaixo. </a:t>
            </a:r>
            <a:endParaRPr lang="pt-BR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 bwMode="auto">
              <a:xfrm>
                <a:off x="7115064" y="29817189"/>
                <a:ext cx="1526121" cy="114650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82964" tIns="41482" rIns="82964" bIns="41482" rtlCol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2400" dirty="0" smtClean="0">
                    <a:latin typeface="Book Antiqua" pitchFamily="18" charset="0"/>
                  </a:rPr>
                  <a:t>Z=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pt-BR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sz="44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pt-BR" sz="4400" dirty="0" err="1">
                  <a:latin typeface="Book Antiqua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5064" y="29817189"/>
                <a:ext cx="1526121" cy="1146501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CaixaDeTexto 89"/>
          <p:cNvSpPr txBox="1"/>
          <p:nvPr/>
        </p:nvSpPr>
        <p:spPr bwMode="auto">
          <a:xfrm>
            <a:off x="3168577" y="30768419"/>
            <a:ext cx="3824567" cy="6993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82964" tIns="41482" rIns="82964" bIns="41482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dirty="0" smtClean="0">
                <a:latin typeface="Book Antiqua" pitchFamily="18" charset="0"/>
              </a:rPr>
              <a:t>Z= </a:t>
            </a:r>
            <a:r>
              <a:rPr lang="pt-BR" sz="4000" dirty="0" smtClean="0">
                <a:latin typeface="Book Antiqua" pitchFamily="18" charset="0"/>
              </a:rPr>
              <a:t>d + </a:t>
            </a:r>
            <a:r>
              <a:rPr lang="pt-BR" sz="4000" dirty="0" err="1" smtClean="0">
                <a:latin typeface="Book Antiqua" pitchFamily="18" charset="0"/>
              </a:rPr>
              <a:t>cx</a:t>
            </a:r>
            <a:endParaRPr lang="pt-BR" sz="4000" dirty="0">
              <a:latin typeface="Book Antiqua" pitchFamily="18" charset="0"/>
            </a:endParaRPr>
          </a:p>
        </p:txBody>
      </p:sp>
      <p:sp>
        <p:nvSpPr>
          <p:cNvPr id="91" name="CaixaDeTexto 90"/>
          <p:cNvSpPr txBox="1"/>
          <p:nvPr/>
        </p:nvSpPr>
        <p:spPr bwMode="auto">
          <a:xfrm>
            <a:off x="3288289" y="27283889"/>
            <a:ext cx="3824567" cy="6993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82964" tIns="41482" rIns="82964" bIns="41482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dirty="0" smtClean="0">
                <a:latin typeface="Book Antiqua" pitchFamily="18" charset="0"/>
              </a:rPr>
              <a:t>Z= </a:t>
            </a:r>
            <a:r>
              <a:rPr lang="pt-BR" sz="4000" dirty="0" smtClean="0">
                <a:latin typeface="Book Antiqua" pitchFamily="18" charset="0"/>
              </a:rPr>
              <a:t>αx + </a:t>
            </a:r>
            <a:r>
              <a:rPr lang="el-GR" sz="4000" dirty="0" smtClean="0">
                <a:latin typeface="Book Antiqua" pitchFamily="18" charset="0"/>
              </a:rPr>
              <a:t>β</a:t>
            </a:r>
            <a:endParaRPr lang="pt-BR" sz="4000" dirty="0">
              <a:latin typeface="Book Antiqua" pitchFamily="18" charset="0"/>
            </a:endParaRPr>
          </a:p>
        </p:txBody>
      </p:sp>
      <p:sp>
        <p:nvSpPr>
          <p:cNvPr id="92" name="CaixaDeTexto 91"/>
          <p:cNvSpPr txBox="1"/>
          <p:nvPr/>
        </p:nvSpPr>
        <p:spPr bwMode="auto">
          <a:xfrm>
            <a:off x="8489026" y="27363290"/>
            <a:ext cx="3824567" cy="6993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82964" tIns="41482" rIns="82964" bIns="41482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dirty="0" smtClean="0">
                <a:latin typeface="Book Antiqua" pitchFamily="18" charset="0"/>
              </a:rPr>
              <a:t>(α = a  e  </a:t>
            </a:r>
            <a:r>
              <a:rPr lang="el-GR" sz="4000" dirty="0" smtClean="0">
                <a:latin typeface="Book Antiqua" pitchFamily="18" charset="0"/>
              </a:rPr>
              <a:t>β</a:t>
            </a:r>
            <a:r>
              <a:rPr lang="pt-BR" sz="4000" dirty="0" smtClean="0">
                <a:latin typeface="Book Antiqua" pitchFamily="18" charset="0"/>
              </a:rPr>
              <a:t>=</a:t>
            </a:r>
            <a:r>
              <a:rPr lang="pt-BR" sz="4000" dirty="0" err="1" smtClean="0">
                <a:latin typeface="Book Antiqua" pitchFamily="18" charset="0"/>
              </a:rPr>
              <a:t>lnb</a:t>
            </a:r>
            <a:r>
              <a:rPr lang="pt-BR" sz="4000" dirty="0" smtClean="0">
                <a:latin typeface="Book Antiqua" pitchFamily="18" charset="0"/>
              </a:rPr>
              <a:t>)</a:t>
            </a:r>
            <a:endParaRPr lang="pt-BR" sz="4000" dirty="0">
              <a:latin typeface="Book Antiqu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080345" y="360290"/>
            <a:ext cx="72771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gradFill rotWithShape="1">
          <a:gsLst>
            <a:gs pos="0">
              <a:srgbClr val="003399"/>
            </a:gs>
            <a:gs pos="100000">
              <a:schemeClr val="bg1"/>
            </a:gs>
          </a:gsLst>
          <a:lin ang="5400000" scaled="1"/>
        </a:gradFill>
        <a:ln w="9525">
          <a:noFill/>
          <a:miter lim="800000"/>
          <a:headEnd/>
          <a:tailEnd/>
        </a:ln>
      </a:spPr>
      <a:bodyPr lIns="82964" tIns="41482" rIns="82964" bIns="41482">
        <a:spAutoFit/>
      </a:bodyPr>
      <a:lstStyle>
        <a:defPPr algn="ctr">
          <a:spcBef>
            <a:spcPct val="50000"/>
          </a:spcBef>
          <a:defRPr sz="4400" b="1" dirty="0" err="1">
            <a:latin typeface="Book Antiqua" pitchFamily="18" charset="0"/>
          </a:defRPr>
        </a:defPPr>
      </a:lstStyle>
    </a:tx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11016</TotalTime>
  <Words>320</Words>
  <Application>Microsoft Macintosh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Estrutura padrão</vt:lpstr>
      <vt:lpstr>Imagem de bitmap</vt:lpstr>
      <vt:lpstr>Equation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Painel SBQ 2000</dc:title>
  <dc:creator>.Pancada</dc:creator>
  <cp:lastModifiedBy>Sandra Malta</cp:lastModifiedBy>
  <cp:revision>615</cp:revision>
  <cp:lastPrinted>2000-05-14T13:30:21Z</cp:lastPrinted>
  <dcterms:created xsi:type="dcterms:W3CDTF">2000-04-26T13:37:08Z</dcterms:created>
  <dcterms:modified xsi:type="dcterms:W3CDTF">2017-06-22T17:33:14Z</dcterms:modified>
</cp:coreProperties>
</file>